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handoutMasterIdLst>
    <p:handoutMasterId r:id="rId22"/>
  </p:handoutMasterIdLst>
  <p:sldIdLst>
    <p:sldId id="256" r:id="rId2"/>
    <p:sldId id="360" r:id="rId3"/>
    <p:sldId id="350" r:id="rId4"/>
    <p:sldId id="352" r:id="rId5"/>
    <p:sldId id="353" r:id="rId6"/>
    <p:sldId id="354" r:id="rId7"/>
    <p:sldId id="333" r:id="rId8"/>
    <p:sldId id="320" r:id="rId9"/>
    <p:sldId id="355" r:id="rId10"/>
    <p:sldId id="356" r:id="rId11"/>
    <p:sldId id="357" r:id="rId12"/>
    <p:sldId id="322" r:id="rId13"/>
    <p:sldId id="342" r:id="rId14"/>
    <p:sldId id="334" r:id="rId15"/>
    <p:sldId id="335" r:id="rId16"/>
    <p:sldId id="336" r:id="rId17"/>
    <p:sldId id="346" r:id="rId18"/>
    <p:sldId id="362" r:id="rId19"/>
    <p:sldId id="361"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E2"/>
    <a:srgbClr val="0000FF"/>
    <a:srgbClr val="00649D"/>
    <a:srgbClr val="3B0256"/>
    <a:srgbClr val="7F1C7D"/>
    <a:srgbClr val="007670"/>
    <a:srgbClr val="00A6A0"/>
    <a:srgbClr val="008ABF"/>
    <a:srgbClr val="00B0DA"/>
    <a:srgbClr val="83D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06" autoAdjust="0"/>
    <p:restoredTop sz="50000" autoAdjust="0"/>
  </p:normalViewPr>
  <p:slideViewPr>
    <p:cSldViewPr snapToGrid="0">
      <p:cViewPr>
        <p:scale>
          <a:sx n="94" d="100"/>
          <a:sy n="94" d="100"/>
        </p:scale>
        <p:origin x="840" y="888"/>
      </p:cViewPr>
      <p:guideLst>
        <p:guide orient="horz" pos="3514"/>
        <p:guide pos="2851"/>
        <p:guide pos="3800"/>
      </p:guideLst>
    </p:cSldViewPr>
  </p:slideViewPr>
  <p:outlineViewPr>
    <p:cViewPr>
      <p:scale>
        <a:sx n="33" d="100"/>
        <a:sy n="33" d="100"/>
      </p:scale>
      <p:origin x="42" y="0"/>
    </p:cViewPr>
  </p:outlineViewPr>
  <p:notesTextViewPr>
    <p:cViewPr>
      <p:scale>
        <a:sx n="1" d="1"/>
        <a:sy n="1" d="1"/>
      </p:scale>
      <p:origin x="0" y="0"/>
    </p:cViewPr>
  </p:notesTextViewPr>
  <p:sorterViewPr>
    <p:cViewPr>
      <p:scale>
        <a:sx n="66" d="100"/>
        <a:sy n="66" d="100"/>
      </p:scale>
      <p:origin x="0" y="0"/>
    </p:cViewPr>
  </p:sorterViewPr>
  <p:gridSpacing cx="45720" cy="4572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752B3F-16DD-4F19-ACDD-F2069BC5BD4E}" type="datetimeFigureOut">
              <a:rPr lang="en-US" smtClean="0"/>
              <a:pPr/>
              <a:t>4/16/16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A6D163-A0F5-498D-A72B-50DE16555140}" type="datetimeFigureOut">
              <a:rPr lang="en-US" smtClean="0"/>
              <a:pPr/>
              <a:t>4/16/16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a:t>
            </a:fld>
            <a:endParaRPr lang="en-US"/>
          </a:p>
        </p:txBody>
      </p:sp>
    </p:spTree>
    <p:extLst>
      <p:ext uri="{BB962C8B-B14F-4D97-AF65-F5344CB8AC3E}">
        <p14:creationId xmlns:p14="http://schemas.microsoft.com/office/powerpoint/2010/main" val="391074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3C999AD-79EC-4F02-84A9-EEA7F0527E47}" type="slidenum">
              <a:rPr lang="en-US" smtClean="0"/>
              <a:pPr/>
              <a:t>4</a:t>
            </a:fld>
            <a:endParaRPr lang="en-US"/>
          </a:p>
        </p:txBody>
      </p:sp>
    </p:spTree>
    <p:extLst>
      <p:ext uri="{BB962C8B-B14F-4D97-AF65-F5344CB8AC3E}">
        <p14:creationId xmlns:p14="http://schemas.microsoft.com/office/powerpoint/2010/main" val="949623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3C999AD-79EC-4F02-84A9-EEA7F0527E47}" type="slidenum">
              <a:rPr lang="en-US" smtClean="0"/>
              <a:pPr/>
              <a:t>5</a:t>
            </a:fld>
            <a:endParaRPr lang="en-US"/>
          </a:p>
        </p:txBody>
      </p:sp>
    </p:spTree>
    <p:extLst>
      <p:ext uri="{BB962C8B-B14F-4D97-AF65-F5344CB8AC3E}">
        <p14:creationId xmlns:p14="http://schemas.microsoft.com/office/powerpoint/2010/main" val="8460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ソードアートオンライン</a:t>
            </a:r>
            <a:endParaRPr kumimoji="1" lang="en-US" altLang="ja-JP" dirty="0" smtClean="0"/>
          </a:p>
          <a:p>
            <a:endParaRPr kumimoji="1" lang="en-US" altLang="ja-JP" dirty="0" smtClean="0"/>
          </a:p>
          <a:p>
            <a:r>
              <a:rPr kumimoji="1" lang="ja-JP" altLang="en-US" dirty="0" smtClean="0"/>
              <a:t>ライトノベル</a:t>
            </a:r>
            <a:endParaRPr kumimoji="1" lang="en-US" altLang="ja-JP" dirty="0" smtClean="0"/>
          </a:p>
          <a:p>
            <a:r>
              <a:rPr kumimoji="1" lang="en-US" altLang="ja-JP" dirty="0" smtClean="0"/>
              <a:t>2002-2008</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作者は川原れき</a:t>
            </a:r>
            <a:endParaRPr kumimoji="1" lang="en-US" altLang="ja-JP" dirty="0" smtClean="0"/>
          </a:p>
          <a:p>
            <a:endParaRPr kumimoji="1" lang="en-US" altLang="ja-JP" dirty="0" smtClean="0"/>
          </a:p>
          <a:p>
            <a:r>
              <a:rPr kumimoji="1" lang="ja-JP" altLang="en-US" dirty="0" smtClean="0"/>
              <a:t>漫画</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2010-2014</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出版社はアスキーメディアワークス</a:t>
            </a:r>
            <a:endParaRPr kumimoji="1" lang="en-US" altLang="ja-JP" dirty="0" smtClean="0"/>
          </a:p>
          <a:p>
            <a:endParaRPr kumimoji="1" lang="en-US" altLang="ja-JP" dirty="0" smtClean="0"/>
          </a:p>
          <a:p>
            <a:r>
              <a:rPr kumimoji="1" lang="ja-JP" altLang="en-US" dirty="0" smtClean="0"/>
              <a:t>アニメ</a:t>
            </a:r>
            <a:endParaRPr kumimoji="1" lang="en-US" altLang="ja-JP" dirty="0" smtClean="0"/>
          </a:p>
          <a:p>
            <a:r>
              <a:rPr kumimoji="1" lang="en-US" altLang="ja-JP" dirty="0" smtClean="0"/>
              <a:t>2012-2014</a:t>
            </a:r>
          </a:p>
          <a:p>
            <a:endParaRPr kumimoji="1" lang="en-US" altLang="ja-JP" dirty="0" smtClean="0"/>
          </a:p>
          <a:p>
            <a:r>
              <a:rPr kumimoji="1" lang="ja-JP" altLang="en-US" dirty="0" smtClean="0"/>
              <a:t>内容</a:t>
            </a:r>
            <a:endParaRPr kumimoji="1" lang="en-US" altLang="ja-JP" dirty="0" smtClean="0"/>
          </a:p>
          <a:p>
            <a:r>
              <a:rPr kumimoji="1" lang="ja-JP" altLang="en-US" dirty="0" smtClean="0"/>
              <a:t>世界初の</a:t>
            </a:r>
            <a:r>
              <a:rPr kumimoji="1" lang="en-US" altLang="ja-JP" dirty="0" smtClean="0"/>
              <a:t>VRMMORPG</a:t>
            </a:r>
            <a:r>
              <a:rPr kumimoji="1" lang="ja-JP" altLang="en-US" dirty="0" smtClean="0"/>
              <a:t>の話</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VR</a:t>
            </a:r>
            <a:r>
              <a:rPr kumimoji="1" lang="ja-JP" altLang="en-US" dirty="0" smtClean="0"/>
              <a:t>の世界から自発的ログアウトは不可能、この世界で死亡した場合は現実世界でも死亡</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ラスボスを倒してゲームをクリアする事だけが、この世界から脱出する方法と伝えられる。</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3C999AD-79EC-4F02-84A9-EEA7F0527E47}" type="slidenum">
              <a:rPr lang="en-US" smtClean="0"/>
              <a:pPr/>
              <a:t>6</a:t>
            </a:fld>
            <a:endParaRPr lang="en-US"/>
          </a:p>
        </p:txBody>
      </p:sp>
    </p:spTree>
    <p:extLst>
      <p:ext uri="{BB962C8B-B14F-4D97-AF65-F5344CB8AC3E}">
        <p14:creationId xmlns:p14="http://schemas.microsoft.com/office/powerpoint/2010/main" val="348721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高いパフォーマンスとセキュリティを兼ね備えた企業向けのパブリック・クラウドです。世界中にデータセンターがあり、ビジネスのグローバル展開にも最適です。</a:t>
            </a:r>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cs typeface="メイリオ" panose="020B0604030504040204" pitchFamily="50" charset="-128"/>
              </a:rPr>
              <a:t>データセンター間プライベート・ネットワーク：送受信無料</a:t>
            </a:r>
          </a:p>
        </p:txBody>
      </p:sp>
      <p:sp>
        <p:nvSpPr>
          <p:cNvPr id="4" name="Slide Number Placeholder 3"/>
          <p:cNvSpPr>
            <a:spLocks noGrp="1"/>
          </p:cNvSpPr>
          <p:nvPr>
            <p:ph type="sldNum" sz="quarter" idx="10"/>
          </p:nvPr>
        </p:nvSpPr>
        <p:spPr/>
        <p:txBody>
          <a:bodyPr/>
          <a:lstStyle/>
          <a:p>
            <a:fld id="{C3C999AD-79EC-4F02-84A9-EEA7F0527E47}" type="slidenum">
              <a:rPr lang="en-US" smtClean="0"/>
              <a:pPr/>
              <a:t>7</a:t>
            </a:fld>
            <a:endParaRPr lang="en-US"/>
          </a:p>
        </p:txBody>
      </p:sp>
    </p:spTree>
    <p:extLst>
      <p:ext uri="{BB962C8B-B14F-4D97-AF65-F5344CB8AC3E}">
        <p14:creationId xmlns:p14="http://schemas.microsoft.com/office/powerpoint/2010/main" val="38219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sz="1600" dirty="0" smtClean="0"/>
              <a:t>Service Organization Control (SOC) 2 </a:t>
            </a:r>
          </a:p>
          <a:p>
            <a:pPr lvl="1"/>
            <a:r>
              <a:rPr kumimoji="1" lang="en-US" altLang="ja-JP" sz="1400" dirty="0" smtClean="0"/>
              <a:t>SoftLayer</a:t>
            </a:r>
            <a:r>
              <a:rPr kumimoji="1" lang="ja-JP" altLang="en-US" sz="1400" dirty="0" smtClean="0"/>
              <a:t>は、 </a:t>
            </a:r>
            <a:r>
              <a:rPr kumimoji="1" lang="en-US" altLang="ja-JP" sz="1400" dirty="0" smtClean="0"/>
              <a:t>SOC 2 Type II</a:t>
            </a:r>
            <a:r>
              <a:rPr kumimoji="1" lang="ja-JP" altLang="en-US" sz="1400" dirty="0" smtClean="0"/>
              <a:t>レポートをすべてのデータセンターで取得しています。 </a:t>
            </a:r>
          </a:p>
          <a:p>
            <a:pPr lvl="1"/>
            <a:r>
              <a:rPr kumimoji="1" lang="ja-JP" altLang="en-US" sz="1400" dirty="0" smtClean="0"/>
              <a:t>セキュリティオーディット、稼働率、プロセスインテグリティ、プライバシー、信頼性についてのレポートです。</a:t>
            </a:r>
          </a:p>
          <a:p>
            <a:pPr lvl="1"/>
            <a:r>
              <a:rPr kumimoji="1" lang="ja-JP" altLang="en-US" sz="1400" dirty="0" smtClean="0"/>
              <a:t>レポートは、</a:t>
            </a:r>
            <a:r>
              <a:rPr kumimoji="1" lang="en-US" altLang="ja-JP" sz="1400" dirty="0" smtClean="0"/>
              <a:t>NDA</a:t>
            </a:r>
            <a:r>
              <a:rPr kumimoji="1" lang="ja-JP" altLang="en-US" sz="1400" dirty="0" smtClean="0"/>
              <a:t>を結んだお客様に提供可能です。</a:t>
            </a:r>
          </a:p>
          <a:p>
            <a:r>
              <a:rPr kumimoji="1" lang="en-US" altLang="ja-JP" sz="1600" dirty="0" smtClean="0"/>
              <a:t>Safe Harbor </a:t>
            </a:r>
          </a:p>
          <a:p>
            <a:pPr lvl="1"/>
            <a:r>
              <a:rPr kumimoji="1" lang="ja-JP" altLang="en-US" sz="1400" dirty="0" smtClean="0"/>
              <a:t>この認証は、</a:t>
            </a:r>
            <a:r>
              <a:rPr kumimoji="1" lang="en-US" altLang="ja-JP" sz="1400" dirty="0" smtClean="0"/>
              <a:t>SoftLayer</a:t>
            </a:r>
            <a:r>
              <a:rPr kumimoji="1" lang="ja-JP" altLang="en-US" sz="1400" dirty="0" smtClean="0"/>
              <a:t>が指針の元、適切なプライバシー保護を提供していることを示しているものです。</a:t>
            </a:r>
          </a:p>
          <a:p>
            <a:r>
              <a:rPr kumimoji="1" lang="en-US" altLang="ja-JP" sz="1600" dirty="0" smtClean="0"/>
              <a:t>Payment Card Industry Data Security Standard (PCI-DSS) </a:t>
            </a:r>
          </a:p>
          <a:p>
            <a:pPr lvl="1"/>
            <a:r>
              <a:rPr kumimoji="1" lang="en-US" altLang="ja-JP" sz="1400" dirty="0" smtClean="0"/>
              <a:t>SoftLayer</a:t>
            </a:r>
            <a:r>
              <a:rPr kumimoji="1" lang="ja-JP" altLang="en-US" sz="1400" dirty="0" smtClean="0"/>
              <a:t>は、</a:t>
            </a:r>
            <a:r>
              <a:rPr kumimoji="1" lang="en-US" altLang="ja-JP" sz="1400" dirty="0" smtClean="0"/>
              <a:t>PCI</a:t>
            </a:r>
            <a:r>
              <a:rPr kumimoji="1" lang="ja-JP" altLang="en-US" sz="1400" dirty="0" smtClean="0"/>
              <a:t>で統制されたデータの取り扱いについて、</a:t>
            </a:r>
            <a:r>
              <a:rPr kumimoji="1" lang="en-US" altLang="ja-JP" sz="1400" dirty="0" smtClean="0"/>
              <a:t>PCI Level 3</a:t>
            </a:r>
            <a:r>
              <a:rPr kumimoji="1" lang="ja-JP" altLang="en-US" sz="1400" dirty="0" smtClean="0"/>
              <a:t>の認可業者になっています。</a:t>
            </a:r>
          </a:p>
          <a:p>
            <a:pPr lvl="1"/>
            <a:r>
              <a:rPr kumimoji="1" lang="ja-JP" altLang="en-US" sz="1400" dirty="0" smtClean="0"/>
              <a:t>この認証は、お客様のワークロードについて適用可能ではありません。</a:t>
            </a:r>
          </a:p>
          <a:p>
            <a:r>
              <a:rPr kumimoji="1" lang="en-US" altLang="ja-JP" sz="1600" dirty="0" smtClean="0"/>
              <a:t>Federal Information Security Management Act (FISMA)</a:t>
            </a:r>
          </a:p>
          <a:p>
            <a:pPr lvl="1"/>
            <a:r>
              <a:rPr kumimoji="1" lang="en-US" altLang="ja-JP" sz="1400" dirty="0" smtClean="0"/>
              <a:t>SoftLayer</a:t>
            </a:r>
            <a:r>
              <a:rPr kumimoji="1" lang="ja-JP" altLang="en-US" sz="1400" dirty="0" smtClean="0"/>
              <a:t>は、いくつかのデータセンターで、</a:t>
            </a:r>
            <a:r>
              <a:rPr kumimoji="1" lang="en-US" altLang="ja-JP" sz="1400" dirty="0" smtClean="0"/>
              <a:t>FISMA</a:t>
            </a:r>
            <a:r>
              <a:rPr kumimoji="1" lang="ja-JP" altLang="en-US" sz="1400" dirty="0" smtClean="0"/>
              <a:t>コンプライアンスを取得済みです。</a:t>
            </a:r>
          </a:p>
          <a:p>
            <a:r>
              <a:rPr kumimoji="1" lang="en-US" altLang="ja-JP" sz="1600" dirty="0" smtClean="0"/>
              <a:t>Health Insurance Portability and Accountability Act (HIPAA)</a:t>
            </a:r>
          </a:p>
          <a:p>
            <a:r>
              <a:rPr kumimoji="1" lang="en-US" altLang="ja-JP" sz="1600" dirty="0" smtClean="0"/>
              <a:t>Cloud Security Alliance (CSA) </a:t>
            </a:r>
          </a:p>
          <a:p>
            <a:pPr lvl="1"/>
            <a:r>
              <a:rPr kumimoji="1" lang="en-US" altLang="ja-JP" sz="1400" dirty="0" smtClean="0"/>
              <a:t>SoftLayer</a:t>
            </a:r>
            <a:r>
              <a:rPr kumimoji="1" lang="ja-JP" altLang="en-US" sz="1400" dirty="0" smtClean="0"/>
              <a:t>は、</a:t>
            </a:r>
            <a:r>
              <a:rPr kumimoji="1" lang="en-US" altLang="ja-JP" sz="1400" dirty="0" smtClean="0"/>
              <a:t>CSA Security, Trust and Assurance Registry (STAR)</a:t>
            </a:r>
            <a:r>
              <a:rPr kumimoji="1" lang="ja-JP" altLang="en-US" sz="1400" dirty="0" smtClean="0"/>
              <a:t>に則って、セルフアセスメントを公表しております。</a:t>
            </a:r>
          </a:p>
          <a:p>
            <a:pPr lvl="1"/>
            <a:r>
              <a:rPr kumimoji="1" lang="en-US" altLang="ja-JP" sz="1400" dirty="0" smtClean="0"/>
              <a:t>SoftLayer</a:t>
            </a:r>
            <a:r>
              <a:rPr kumimoji="1" lang="ja-JP" altLang="en-US" sz="1400" dirty="0" smtClean="0"/>
              <a:t>は、</a:t>
            </a:r>
            <a:r>
              <a:rPr kumimoji="1" lang="en-US" altLang="ja-JP" sz="1400" dirty="0" smtClean="0"/>
              <a:t>CSA-STAR Certification and Attestation</a:t>
            </a:r>
            <a:r>
              <a:rPr kumimoji="1" lang="ja-JP" altLang="en-US" sz="1400" dirty="0" smtClean="0"/>
              <a:t>の有資格者であると認識されております。 これは、サードパーティから</a:t>
            </a:r>
            <a:r>
              <a:rPr kumimoji="1" lang="en-US" altLang="ja-JP" sz="1400" dirty="0" smtClean="0"/>
              <a:t>SOC 2 Type II </a:t>
            </a:r>
            <a:r>
              <a:rPr kumimoji="1" lang="ja-JP" altLang="en-US" sz="1400" dirty="0" smtClean="0"/>
              <a:t>のアセスメントを取得しているためです。</a:t>
            </a:r>
          </a:p>
          <a:p>
            <a:pPr lvl="1"/>
            <a:r>
              <a:rPr kumimoji="1" lang="en-US" altLang="ja-JP" sz="1400" dirty="0" smtClean="0"/>
              <a:t>CSA-STAR Continuous </a:t>
            </a:r>
            <a:r>
              <a:rPr kumimoji="1" lang="ja-JP" altLang="en-US" sz="1400" dirty="0" smtClean="0"/>
              <a:t>の認証は、</a:t>
            </a:r>
            <a:r>
              <a:rPr kumimoji="1" lang="en-US" altLang="ja-JP" sz="1400" dirty="0" smtClean="0"/>
              <a:t>CSA</a:t>
            </a:r>
            <a:r>
              <a:rPr kumimoji="1" lang="ja-JP" altLang="en-US" sz="1400" dirty="0" smtClean="0"/>
              <a:t>の元で開発されています</a:t>
            </a:r>
            <a:endParaRPr kumimoji="1" lang="ja-JP" altLang="en-US" sz="1600" dirty="0" smtClean="0"/>
          </a:p>
          <a:p>
            <a:endParaRPr kumimoji="1" lang="ja-JP" alt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pPr/>
              <a:t>13</a:t>
            </a:fld>
            <a:endParaRPr lang="en-US"/>
          </a:p>
        </p:txBody>
      </p:sp>
    </p:spTree>
    <p:extLst>
      <p:ext uri="{BB962C8B-B14F-4D97-AF65-F5344CB8AC3E}">
        <p14:creationId xmlns:p14="http://schemas.microsoft.com/office/powerpoint/2010/main" val="244601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12526"/>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747679" y="3472842"/>
            <a:ext cx="6703854" cy="457200"/>
          </a:xfrm>
        </p:spPr>
        <p:txBody>
          <a:bodyPr lIns="0" tIns="0" rIns="0" bIns="0">
            <a:noAutofit/>
          </a:bodyPr>
          <a:lstStyle>
            <a:lvl1pPr algn="l">
              <a:defRPr sz="2800" b="1">
                <a:solidFill>
                  <a:srgbClr val="FFFFFF"/>
                </a:solidFill>
              </a:defRPr>
            </a:lvl1pPr>
          </a:lstStyle>
          <a:p>
            <a:r>
              <a:rPr lang="en-US" dirty="0" smtClean="0"/>
              <a:t>Enter Presentation Title</a:t>
            </a:r>
            <a:endParaRPr lang="en-US" dirty="0"/>
          </a:p>
        </p:txBody>
      </p:sp>
      <p:sp>
        <p:nvSpPr>
          <p:cNvPr id="8" name="TextBox 7"/>
          <p:cNvSpPr txBox="1"/>
          <p:nvPr userDrawn="1"/>
        </p:nvSpPr>
        <p:spPr>
          <a:xfrm>
            <a:off x="8826631" y="3773871"/>
            <a:ext cx="2315877" cy="274320"/>
          </a:xfrm>
          <a:prstGeom prst="rect">
            <a:avLst/>
          </a:prstGeom>
          <a:noFill/>
        </p:spPr>
        <p:txBody>
          <a:bodyPr wrap="square" lIns="0" tIns="0" rIns="0" bIns="0" rtlCol="0" anchor="ctr" anchorCtr="0">
            <a:noAutofit/>
          </a:bodyPr>
          <a:lstStyle/>
          <a:p>
            <a:r>
              <a:rPr lang="en-US" sz="1600" b="1" kern="0" spc="-30" dirty="0" smtClean="0">
                <a:solidFill>
                  <a:srgbClr val="FFFFFF"/>
                </a:solidFill>
                <a:latin typeface="Arial"/>
                <a:cs typeface="Arial"/>
              </a:rPr>
              <a:t>Presented by:</a:t>
            </a:r>
          </a:p>
        </p:txBody>
      </p:sp>
      <p:sp>
        <p:nvSpPr>
          <p:cNvPr id="14" name="Text Placeholder 6"/>
          <p:cNvSpPr>
            <a:spLocks noGrp="1"/>
          </p:cNvSpPr>
          <p:nvPr>
            <p:ph type="body" sz="quarter" idx="12" hasCustomPrompt="1"/>
          </p:nvPr>
        </p:nvSpPr>
        <p:spPr>
          <a:xfrm>
            <a:off x="8826631" y="4281800"/>
            <a:ext cx="3169095" cy="1618988"/>
          </a:xfrm>
        </p:spPr>
        <p:txBody>
          <a:bodyPr lIns="0" tIns="0" rIns="0" bIns="0" anchor="t"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Title</a:t>
            </a:r>
            <a:endParaRPr lang="en-US" dirty="0"/>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1"/>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2" y="806780"/>
            <a:ext cx="3051630" cy="2582149"/>
          </a:xfrm>
          <a:prstGeom prst="rect">
            <a:avLst/>
          </a:prstGeom>
        </p:spPr>
      </p:pic>
    </p:spTree>
    <p:extLst>
      <p:ext uri="{BB962C8B-B14F-4D97-AF65-F5344CB8AC3E}">
        <p14:creationId xmlns:p14="http://schemas.microsoft.com/office/powerpoint/2010/main" val="40115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p:cNvSpPr>
            <a:spLocks noGrp="1"/>
          </p:cNvSpPr>
          <p:nvPr>
            <p:ph type="title" hasCustomPrompt="1"/>
          </p:nvPr>
        </p:nvSpPr>
        <p:spPr>
          <a:xfrm>
            <a:off x="487553" y="548640"/>
            <a:ext cx="11701272" cy="369332"/>
          </a:xfrm>
        </p:spPr>
        <p:txBody>
          <a:bodyPr/>
          <a:lstStyle>
            <a:lvl1pPr>
              <a:defRPr>
                <a:solidFill>
                  <a:schemeClr val="bg1"/>
                </a:solidFill>
              </a:defRPr>
            </a:lvl1pPr>
          </a:lstStyle>
          <a:p>
            <a:r>
              <a:rPr lang="en-US" dirty="0" smtClean="0"/>
              <a:t>Click to add title</a:t>
            </a:r>
            <a:endParaRPr lang="en-US" dirty="0"/>
          </a:p>
        </p:txBody>
      </p:sp>
      <p:sp>
        <p:nvSpPr>
          <p:cNvPr id="17" name="TextBox 16"/>
          <p:cNvSpPr txBox="1"/>
          <p:nvPr userDrawn="1"/>
        </p:nvSpPr>
        <p:spPr>
          <a:xfrm>
            <a:off x="10523415" y="6572046"/>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bg1"/>
                </a:solidFill>
                <a:cs typeface="Arial"/>
              </a:rPr>
              <a:t>© IBM Corporation </a:t>
            </a:r>
          </a:p>
        </p:txBody>
      </p:sp>
      <p:sp>
        <p:nvSpPr>
          <p:cNvPr id="19" name="TextBox 18"/>
          <p:cNvSpPr txBox="1"/>
          <p:nvPr userDrawn="1"/>
        </p:nvSpPr>
        <p:spPr>
          <a:xfrm>
            <a:off x="11632226" y="6572046"/>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0" y="6033860"/>
            <a:ext cx="871804" cy="835224"/>
          </a:xfrm>
          <a:prstGeom prst="rect">
            <a:avLst/>
          </a:prstGeom>
        </p:spPr>
      </p:pic>
      <p:grpSp>
        <p:nvGrpSpPr>
          <p:cNvPr id="20" name="Group 19"/>
          <p:cNvGrpSpPr/>
          <p:nvPr userDrawn="1"/>
        </p:nvGrpSpPr>
        <p:grpSpPr>
          <a:xfrm>
            <a:off x="487447" y="268817"/>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p:cNvSpPr>
            <a:spLocks noGrp="1"/>
          </p:cNvSpPr>
          <p:nvPr>
            <p:ph type="title" hasCustomPrompt="1"/>
          </p:nvPr>
        </p:nvSpPr>
        <p:spPr>
          <a:xfrm>
            <a:off x="487554" y="548640"/>
            <a:ext cx="4086273" cy="369332"/>
          </a:xfrm>
        </p:spPr>
        <p:txBody>
          <a:bodyPr rIns="0">
            <a:spAutoFit/>
          </a:bodyPr>
          <a:lstStyle>
            <a:lvl1pPr>
              <a:defRPr>
                <a:solidFill>
                  <a:schemeClr val="bg1"/>
                </a:solidFill>
              </a:defRPr>
            </a:lvl1pPr>
          </a:lstStyle>
          <a:p>
            <a:r>
              <a:rPr lang="en-US" dirty="0" smtClean="0"/>
              <a:t>Click to add title</a:t>
            </a:r>
            <a:endParaRPr lang="en-US" dirty="0"/>
          </a:p>
        </p:txBody>
      </p:sp>
      <p:sp>
        <p:nvSpPr>
          <p:cNvPr id="17" name="TextBox 16"/>
          <p:cNvSpPr txBox="1"/>
          <p:nvPr userDrawn="1"/>
        </p:nvSpPr>
        <p:spPr>
          <a:xfrm>
            <a:off x="10523415" y="6572046"/>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tx1"/>
                </a:solidFill>
                <a:cs typeface="Arial"/>
              </a:rPr>
              <a:t>© IBM Corporation </a:t>
            </a:r>
          </a:p>
        </p:txBody>
      </p:sp>
      <p:sp>
        <p:nvSpPr>
          <p:cNvPr id="19" name="TextBox 18"/>
          <p:cNvSpPr txBox="1"/>
          <p:nvPr userDrawn="1"/>
        </p:nvSpPr>
        <p:spPr>
          <a:xfrm>
            <a:off x="11632226" y="6572046"/>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0" y="6033860"/>
            <a:ext cx="871804" cy="835224"/>
          </a:xfrm>
          <a:prstGeom prst="rect">
            <a:avLst/>
          </a:prstGeom>
        </p:spPr>
      </p:pic>
      <p:grpSp>
        <p:nvGrpSpPr>
          <p:cNvPr id="20" name="Group 19"/>
          <p:cNvGrpSpPr/>
          <p:nvPr userDrawn="1"/>
        </p:nvGrpSpPr>
        <p:grpSpPr>
          <a:xfrm>
            <a:off x="487447" y="268817"/>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1"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itle 1"/>
          <p:cNvSpPr>
            <a:spLocks noGrp="1"/>
          </p:cNvSpPr>
          <p:nvPr>
            <p:ph type="title" hasCustomPrompt="1"/>
          </p:nvPr>
        </p:nvSpPr>
        <p:spPr>
          <a:xfrm>
            <a:off x="487554" y="548640"/>
            <a:ext cx="4086273" cy="369332"/>
          </a:xfrm>
        </p:spPr>
        <p:txBody>
          <a:bodyPr rIns="0">
            <a:spAutoFit/>
          </a:bodyPr>
          <a:lstStyle>
            <a:lvl1pPr>
              <a:defRPr>
                <a:solidFill>
                  <a:srgbClr val="085571"/>
                </a:solidFill>
              </a:defRPr>
            </a:lvl1pPr>
          </a:lstStyle>
          <a:p>
            <a:r>
              <a:rPr lang="en-US" dirty="0" smtClean="0"/>
              <a:t>Click to add title</a:t>
            </a:r>
            <a:endParaRPr lang="en-US" dirty="0"/>
          </a:p>
        </p:txBody>
      </p:sp>
      <p:sp>
        <p:nvSpPr>
          <p:cNvPr id="12" name="TextBox 11"/>
          <p:cNvSpPr txBox="1"/>
          <p:nvPr userDrawn="1"/>
        </p:nvSpPr>
        <p:spPr>
          <a:xfrm>
            <a:off x="10523415" y="6572046"/>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bg1"/>
                </a:solidFill>
                <a:cs typeface="Arial"/>
              </a:rPr>
              <a:t>© IBM Corporation </a:t>
            </a:r>
          </a:p>
        </p:txBody>
      </p:sp>
      <p:sp>
        <p:nvSpPr>
          <p:cNvPr id="15" name="TextBox 14"/>
          <p:cNvSpPr txBox="1"/>
          <p:nvPr userDrawn="1"/>
        </p:nvSpPr>
        <p:spPr>
          <a:xfrm>
            <a:off x="11632226" y="6572046"/>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0" y="6033860"/>
            <a:ext cx="871804" cy="835224"/>
          </a:xfrm>
          <a:prstGeom prst="rect">
            <a:avLst/>
          </a:prstGeom>
        </p:spPr>
      </p:pic>
      <p:grpSp>
        <p:nvGrpSpPr>
          <p:cNvPr id="16" name="Group 15"/>
          <p:cNvGrpSpPr/>
          <p:nvPr userDrawn="1"/>
        </p:nvGrpSpPr>
        <p:grpSpPr>
          <a:xfrm>
            <a:off x="487447" y="268817"/>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2"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hasCustomPrompt="1"/>
          </p:nvPr>
        </p:nvSpPr>
        <p:spPr>
          <a:xfrm>
            <a:off x="487554" y="548640"/>
            <a:ext cx="4086272" cy="369332"/>
          </a:xfrm>
        </p:spPr>
        <p:txBody>
          <a:bodyPr wrap="square" rIns="0">
            <a:spAutoFit/>
          </a:bodyPr>
          <a:lstStyle>
            <a:lvl1pPr>
              <a:defRPr>
                <a:solidFill>
                  <a:schemeClr val="bg1"/>
                </a:solidFill>
              </a:defRPr>
            </a:lvl1pPr>
          </a:lstStyle>
          <a:p>
            <a:r>
              <a:rPr lang="en-US" dirty="0" smtClean="0"/>
              <a:t>Click to add title</a:t>
            </a:r>
            <a:endParaRPr lang="en-US" dirty="0"/>
          </a:p>
        </p:txBody>
      </p:sp>
      <p:pic>
        <p:nvPicPr>
          <p:cNvPr id="8" name="Picture 7"/>
          <p:cNvPicPr>
            <a:picLocks noChangeAspect="1"/>
          </p:cNvPicPr>
          <p:nvPr userDrawn="1"/>
        </p:nvPicPr>
        <p:blipFill>
          <a:blip r:embed="rId2" cstate="print">
            <a:lum bright="100000"/>
          </a:blip>
          <a:stretch>
            <a:fillRect/>
          </a:stretch>
        </p:blipFill>
        <p:spPr>
          <a:xfrm>
            <a:off x="45720" y="6033860"/>
            <a:ext cx="871804" cy="835224"/>
          </a:xfrm>
          <a:prstGeom prst="rect">
            <a:avLst/>
          </a:prstGeom>
        </p:spPr>
      </p:pic>
      <p:grpSp>
        <p:nvGrpSpPr>
          <p:cNvPr id="9" name="Group 8"/>
          <p:cNvGrpSpPr/>
          <p:nvPr userDrawn="1"/>
        </p:nvGrpSpPr>
        <p:grpSpPr>
          <a:xfrm>
            <a:off x="487447" y="268817"/>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hasCustomPrompt="1"/>
          </p:nvPr>
        </p:nvSpPr>
        <p:spPr>
          <a:xfrm>
            <a:off x="1918779" y="1423267"/>
            <a:ext cx="5672084" cy="492443"/>
          </a:xfrm>
        </p:spPr>
        <p:txBody>
          <a:bodyPr wrap="square" lIns="0" tIns="0" rIns="0" bIns="0" anchor="t" anchorCtr="0">
            <a:spAutoFit/>
          </a:bodyPr>
          <a:lstStyle>
            <a:lvl1pPr algn="l">
              <a:defRPr sz="3200">
                <a:solidFill>
                  <a:srgbClr val="FFFFFF"/>
                </a:solidFill>
              </a:defRPr>
            </a:lvl1pPr>
          </a:lstStyle>
          <a:p>
            <a:r>
              <a:rPr lang="en-US" dirty="0" smtClean="0"/>
              <a:t>Click to add title</a:t>
            </a:r>
            <a:endParaRPr lang="en-US" dirty="0"/>
          </a:p>
        </p:txBody>
      </p:sp>
      <p:sp>
        <p:nvSpPr>
          <p:cNvPr id="12" name="TextBox 11"/>
          <p:cNvSpPr txBox="1"/>
          <p:nvPr userDrawn="1"/>
        </p:nvSpPr>
        <p:spPr>
          <a:xfrm>
            <a:off x="10523415" y="6572046"/>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bg1"/>
                </a:solidFill>
                <a:cs typeface="Arial"/>
              </a:rPr>
              <a:t>© IBM Corporation </a:t>
            </a:r>
          </a:p>
        </p:txBody>
      </p:sp>
      <p:sp>
        <p:nvSpPr>
          <p:cNvPr id="16" name="TextBox 15"/>
          <p:cNvSpPr txBox="1"/>
          <p:nvPr userDrawn="1"/>
        </p:nvSpPr>
        <p:spPr>
          <a:xfrm>
            <a:off x="11632226" y="6572046"/>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0" y="6033860"/>
            <a:ext cx="871804" cy="835224"/>
          </a:xfrm>
          <a:prstGeom prst="rect">
            <a:avLst/>
          </a:prstGeom>
        </p:spPr>
      </p:pic>
      <p:grpSp>
        <p:nvGrpSpPr>
          <p:cNvPr id="18" name="Group 17"/>
          <p:cNvGrpSpPr/>
          <p:nvPr userDrawn="1"/>
        </p:nvGrpSpPr>
        <p:grpSpPr>
          <a:xfrm>
            <a:off x="1917895" y="1005840"/>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 Placeholder 6"/>
          <p:cNvSpPr>
            <a:spLocks noGrp="1"/>
          </p:cNvSpPr>
          <p:nvPr>
            <p:ph type="body" sz="quarter" idx="12" hasCustomPrompt="1"/>
          </p:nvPr>
        </p:nvSpPr>
        <p:spPr>
          <a:xfrm>
            <a:off x="457081" y="2377441"/>
            <a:ext cx="6856214" cy="333425"/>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title</a:t>
            </a:r>
            <a:endParaRPr lang="en-US" dirty="0"/>
          </a:p>
        </p:txBody>
      </p:sp>
      <p:sp>
        <p:nvSpPr>
          <p:cNvPr id="12" name="TextBox 11"/>
          <p:cNvSpPr txBox="1"/>
          <p:nvPr userDrawn="1"/>
        </p:nvSpPr>
        <p:spPr>
          <a:xfrm>
            <a:off x="10523415" y="6572046"/>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bg1"/>
                </a:solidFill>
                <a:cs typeface="Arial"/>
              </a:rPr>
              <a:t>© IBM Corporation </a:t>
            </a:r>
          </a:p>
        </p:txBody>
      </p:sp>
      <p:sp>
        <p:nvSpPr>
          <p:cNvPr id="14" name="TextBox 13"/>
          <p:cNvSpPr txBox="1"/>
          <p:nvPr userDrawn="1"/>
        </p:nvSpPr>
        <p:spPr>
          <a:xfrm>
            <a:off x="11632226" y="6572046"/>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0" y="6033860"/>
            <a:ext cx="871804" cy="835224"/>
          </a:xfrm>
          <a:prstGeom prst="rect">
            <a:avLst/>
          </a:prstGeom>
        </p:spPr>
      </p:pic>
      <p:grpSp>
        <p:nvGrpSpPr>
          <p:cNvPr id="15" name="Group 14"/>
          <p:cNvGrpSpPr/>
          <p:nvPr userDrawn="1"/>
        </p:nvGrpSpPr>
        <p:grpSpPr>
          <a:xfrm>
            <a:off x="487447" y="2011680"/>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hasCustomPrompt="1"/>
          </p:nvPr>
        </p:nvSpPr>
        <p:spPr>
          <a:xfrm>
            <a:off x="907390" y="1508761"/>
            <a:ext cx="7492038"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18" y="1431169"/>
            <a:ext cx="4565807" cy="5003752"/>
          </a:xfrm>
          <a:prstGeom prst="rect">
            <a:avLst/>
          </a:prstGeom>
        </p:spPr>
      </p:pic>
      <p:sp>
        <p:nvSpPr>
          <p:cNvPr id="10" name="TextBox 9"/>
          <p:cNvSpPr txBox="1"/>
          <p:nvPr userDrawn="1"/>
        </p:nvSpPr>
        <p:spPr>
          <a:xfrm>
            <a:off x="10523415" y="6572046"/>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bg1"/>
                </a:solidFill>
                <a:cs typeface="Arial"/>
              </a:rPr>
              <a:t>© IBM Corporation </a:t>
            </a:r>
          </a:p>
        </p:txBody>
      </p:sp>
      <p:sp>
        <p:nvSpPr>
          <p:cNvPr id="11" name="TextBox 10"/>
          <p:cNvSpPr txBox="1"/>
          <p:nvPr userDrawn="1"/>
        </p:nvSpPr>
        <p:spPr>
          <a:xfrm>
            <a:off x="11632226" y="6572046"/>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hasCustomPrompt="1"/>
          </p:nvPr>
        </p:nvSpPr>
        <p:spPr>
          <a:xfrm>
            <a:off x="907390" y="1508761"/>
            <a:ext cx="7492038"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1" name="TextBox 10"/>
          <p:cNvSpPr txBox="1"/>
          <p:nvPr userDrawn="1"/>
        </p:nvSpPr>
        <p:spPr>
          <a:xfrm>
            <a:off x="10523415" y="6572046"/>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bg1"/>
                </a:solidFill>
                <a:cs typeface="Arial"/>
              </a:rPr>
              <a:t>© IBM Corporation </a:t>
            </a:r>
          </a:p>
        </p:txBody>
      </p:sp>
      <p:sp>
        <p:nvSpPr>
          <p:cNvPr id="14" name="TextBox 13"/>
          <p:cNvSpPr txBox="1"/>
          <p:nvPr userDrawn="1"/>
        </p:nvSpPr>
        <p:spPr>
          <a:xfrm>
            <a:off x="11632226" y="6572046"/>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18"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hasCustomPrompt="1"/>
          </p:nvPr>
        </p:nvSpPr>
        <p:spPr>
          <a:xfrm>
            <a:off x="907390" y="1508761"/>
            <a:ext cx="7516174" cy="551433"/>
          </a:xfrm>
        </p:spPr>
        <p:txBody>
          <a:bodyPr wrap="square" lIns="0" tIns="0" rIns="0" bIns="0" anchor="t" anchorCtr="0">
            <a:spAutoFit/>
          </a:bodyPr>
          <a:lstStyle>
            <a:lvl1pPr algn="l">
              <a:lnSpc>
                <a:spcPts val="4300"/>
              </a:lnSpc>
              <a:defRPr sz="4000" b="0">
                <a:solidFill>
                  <a:srgbClr val="FFFFFF"/>
                </a:solidFill>
              </a:defRPr>
            </a:lvl1pPr>
          </a:lstStyle>
          <a:p>
            <a:r>
              <a:rPr lang="en-US" dirty="0" smtClean="0"/>
              <a:t>Click to add title</a:t>
            </a:r>
            <a:endParaRPr lang="en-US" dirty="0"/>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1" name="TextBox 10"/>
          <p:cNvSpPr txBox="1"/>
          <p:nvPr userDrawn="1"/>
        </p:nvSpPr>
        <p:spPr>
          <a:xfrm>
            <a:off x="10523415" y="6572046"/>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bg1"/>
                </a:solidFill>
                <a:cs typeface="Arial"/>
              </a:rPr>
              <a:t>© IBM Corporation </a:t>
            </a:r>
          </a:p>
        </p:txBody>
      </p:sp>
      <p:sp>
        <p:nvSpPr>
          <p:cNvPr id="14" name="TextBox 13"/>
          <p:cNvSpPr txBox="1"/>
          <p:nvPr userDrawn="1"/>
        </p:nvSpPr>
        <p:spPr>
          <a:xfrm>
            <a:off x="11632226" y="6572046"/>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18"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ctrTitle" hasCustomPrompt="1"/>
          </p:nvPr>
        </p:nvSpPr>
        <p:spPr>
          <a:xfrm>
            <a:off x="2925318" y="3543614"/>
            <a:ext cx="9263507" cy="457200"/>
          </a:xfrm>
        </p:spPr>
        <p:txBody>
          <a:bodyPr lIns="0" tIns="0" rIns="0" bIns="0">
            <a:noAutofit/>
          </a:bodyPr>
          <a:lstStyle>
            <a:lvl1pPr algn="l">
              <a:defRPr sz="2800" b="1">
                <a:solidFill>
                  <a:srgbClr val="FFFFFF"/>
                </a:solidFill>
              </a:defRPr>
            </a:lvl1pPr>
          </a:lstStyle>
          <a:p>
            <a:r>
              <a:rPr lang="en-US" dirty="0" smtClean="0"/>
              <a:t>Enter Text</a:t>
            </a:r>
            <a:endParaRPr lang="en-US" dirty="0"/>
          </a:p>
        </p:txBody>
      </p:sp>
      <p:sp>
        <p:nvSpPr>
          <p:cNvPr id="9" name="TextBox 8"/>
          <p:cNvSpPr txBox="1"/>
          <p:nvPr userDrawn="1"/>
        </p:nvSpPr>
        <p:spPr>
          <a:xfrm>
            <a:off x="10523415" y="6572046"/>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bg1"/>
                </a:solidFill>
                <a:cs typeface="Arial"/>
              </a:rPr>
              <a:t>© IBM Corporation </a:t>
            </a:r>
          </a:p>
        </p:txBody>
      </p:sp>
      <p:sp>
        <p:nvSpPr>
          <p:cNvPr id="10" name="TextBox 9"/>
          <p:cNvSpPr txBox="1"/>
          <p:nvPr userDrawn="1"/>
        </p:nvSpPr>
        <p:spPr>
          <a:xfrm>
            <a:off x="11632226" y="6572046"/>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bg1"/>
                </a:solidFill>
                <a:cs typeface="Arial"/>
              </a:rPr>
              <a:pPr algn="l" defTabSz="457200"/>
              <a:t>‹#›</a:t>
            </a:fld>
            <a:endParaRPr lang="en-US" sz="800" kern="0" spc="-30" dirty="0">
              <a:solidFill>
                <a:schemeClr val="bg1"/>
              </a:solidFill>
              <a:cs typeface="Aria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4322" y="806780"/>
            <a:ext cx="3051630" cy="2582149"/>
          </a:xfrm>
          <a:prstGeom prst="rect">
            <a:avLst/>
          </a:prstGeom>
        </p:spPr>
      </p:pic>
    </p:spTree>
    <p:extLst>
      <p:ext uri="{BB962C8B-B14F-4D97-AF65-F5344CB8AC3E}">
        <p14:creationId xmlns:p14="http://schemas.microsoft.com/office/powerpoint/2010/main" val="273094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5" name="TextBox 4"/>
          <p:cNvSpPr txBox="1"/>
          <p:nvPr userDrawn="1"/>
        </p:nvSpPr>
        <p:spPr>
          <a:xfrm>
            <a:off x="417580" y="1185334"/>
            <a:ext cx="9491484" cy="276999"/>
          </a:xfrm>
          <a:prstGeom prst="rect">
            <a:avLst/>
          </a:prstGeom>
          <a:noFill/>
        </p:spPr>
        <p:txBody>
          <a:bodyPr wrap="square" rtlCol="0">
            <a:spAutoFit/>
          </a:bodyPr>
          <a:lstStyle/>
          <a:p>
            <a:r>
              <a:rPr lang="en-US" sz="1200" kern="0" spc="-30" dirty="0" smtClean="0">
                <a:solidFill>
                  <a:srgbClr val="FFFFFF"/>
                </a:solidFill>
                <a:latin typeface="Arial"/>
                <a:cs typeface="Arial"/>
              </a:rPr>
              <a:t>text</a:t>
            </a:r>
          </a:p>
        </p:txBody>
      </p:sp>
      <p:sp>
        <p:nvSpPr>
          <p:cNvPr id="7" name="Text Placeholder 6"/>
          <p:cNvSpPr>
            <a:spLocks noGrp="1"/>
          </p:cNvSpPr>
          <p:nvPr>
            <p:ph type="body" sz="quarter" idx="10"/>
          </p:nvPr>
        </p:nvSpPr>
        <p:spPr>
          <a:xfrm>
            <a:off x="485297" y="1498600"/>
            <a:ext cx="11342379" cy="146809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2" descr="https://www-2000.ibm.com/partnerworld/images/v17/thumbnail/ibm-cloud-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89412" y="1524000"/>
            <a:ext cx="3810000" cy="3810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263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2"/>
          </a:xfrm>
          <a:prstGeom prst="rect">
            <a:avLst/>
          </a:prstGeom>
        </p:spPr>
      </p:pic>
    </p:spTree>
    <p:extLst>
      <p:ext uri="{BB962C8B-B14F-4D97-AF65-F5344CB8AC3E}">
        <p14:creationId xmlns:p14="http://schemas.microsoft.com/office/powerpoint/2010/main" val="90592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panose="020B0502040204020203" pitchFamily="34" charset="0"/>
                <a:ea typeface="メイリオ" panose="020B0604030504040204" pitchFamily="50" charset="-128"/>
                <a:cs typeface="Segoe UI" panose="020B0502040204020203" pitchFamily="34" charset="0"/>
              </a:defRPr>
            </a:lvl1pPr>
          </a:lstStyle>
          <a:p>
            <a:r>
              <a:rPr lang="en-US" dirty="0" smtClean="0"/>
              <a:t>Click to add title</a:t>
            </a:r>
            <a:endParaRPr lang="en-US" dirty="0"/>
          </a:p>
        </p:txBody>
      </p:sp>
      <p:sp>
        <p:nvSpPr>
          <p:cNvPr id="5" name="TextBox 4"/>
          <p:cNvSpPr txBox="1"/>
          <p:nvPr userDrawn="1"/>
        </p:nvSpPr>
        <p:spPr>
          <a:xfrm>
            <a:off x="417580" y="1185334"/>
            <a:ext cx="9491484" cy="276999"/>
          </a:xfrm>
          <a:prstGeom prst="rect">
            <a:avLst/>
          </a:prstGeom>
          <a:noFill/>
        </p:spPr>
        <p:txBody>
          <a:bodyPr wrap="square" rtlCol="0">
            <a:spAutoFit/>
          </a:bodyPr>
          <a:lstStyle/>
          <a:p>
            <a:r>
              <a:rPr lang="en-US" sz="1200" kern="0" spc="-30"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text</a:t>
            </a:r>
          </a:p>
        </p:txBody>
      </p:sp>
      <p:sp>
        <p:nvSpPr>
          <p:cNvPr id="7" name="Text Placeholder 6"/>
          <p:cNvSpPr>
            <a:spLocks noGrp="1"/>
          </p:cNvSpPr>
          <p:nvPr>
            <p:ph type="body" sz="quarter" idx="10"/>
          </p:nvPr>
        </p:nvSpPr>
        <p:spPr>
          <a:xfrm>
            <a:off x="485297" y="1498600"/>
            <a:ext cx="11342379" cy="1908215"/>
          </a:xfrm>
        </p:spPr>
        <p:txBody>
          <a:bodyPr>
            <a:spAutoFit/>
          </a:bodyPr>
          <a:lstStyle>
            <a:lvl1pPr>
              <a:defRPr>
                <a:latin typeface="Segoe UI" panose="020B0502040204020203" pitchFamily="34" charset="0"/>
                <a:ea typeface="メイリオ" panose="020B0604030504040204" pitchFamily="50" charset="-128"/>
                <a:cs typeface="Segoe UI" panose="020B0502040204020203" pitchFamily="34" charset="0"/>
              </a:defRPr>
            </a:lvl1pPr>
            <a:lvl2pPr>
              <a:defRPr>
                <a:latin typeface="Segoe UI" panose="020B0502040204020203" pitchFamily="34" charset="0"/>
                <a:ea typeface="メイリオ" panose="020B0604030504040204" pitchFamily="50" charset="-128"/>
                <a:cs typeface="Segoe UI" panose="020B0502040204020203" pitchFamily="34" charset="0"/>
              </a:defRPr>
            </a:lvl2pPr>
            <a:lvl3pPr>
              <a:defRPr>
                <a:latin typeface="Segoe UI" panose="020B0502040204020203" pitchFamily="34" charset="0"/>
                <a:ea typeface="メイリオ" panose="020B0604030504040204" pitchFamily="50" charset="-128"/>
                <a:cs typeface="Segoe UI" panose="020B0502040204020203" pitchFamily="34" charset="0"/>
              </a:defRPr>
            </a:lvl3pPr>
            <a:lvl4pPr>
              <a:defRPr>
                <a:latin typeface="Segoe UI" panose="020B0502040204020203" pitchFamily="34" charset="0"/>
                <a:ea typeface="メイリオ" panose="020B0604030504040204" pitchFamily="50" charset="-128"/>
                <a:cs typeface="Segoe UI" panose="020B0502040204020203" pitchFamily="34" charset="0"/>
              </a:defRPr>
            </a:lvl4pPr>
            <a:lvl5pPr>
              <a:defRPr>
                <a:latin typeface="Segoe UI" panose="020B0502040204020203" pitchFamily="34" charset="0"/>
                <a:ea typeface="メイリオ" panose="020B0604030504040204" pitchFamily="50" charset="-128"/>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395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ja-JP" alt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4"/>
          <p:cNvSpPr>
            <a:spLocks noGrp="1" noChangeArrowheads="1"/>
          </p:cNvSpPr>
          <p:nvPr>
            <p:ph type="dt" sz="half" idx="10"/>
          </p:nvPr>
        </p:nvSpPr>
        <p:spPr>
          <a:xfrm>
            <a:off x="609283" y="6245225"/>
            <a:ext cx="2844906" cy="476250"/>
          </a:xfrm>
          <a:prstGeom prst="rect">
            <a:avLst/>
          </a:prstGeom>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xfrm>
            <a:off x="4165018" y="6245225"/>
            <a:ext cx="3858790" cy="476250"/>
          </a:xfrm>
          <a:prstGeom prst="rect">
            <a:avLst/>
          </a:prstGeom>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xfrm>
            <a:off x="8734638" y="6245225"/>
            <a:ext cx="2844905" cy="476250"/>
          </a:xfrm>
          <a:prstGeom prst="rect">
            <a:avLst/>
          </a:prstGeom>
          <a:ln/>
        </p:spPr>
        <p:txBody>
          <a:bodyPr/>
          <a:lstStyle>
            <a:lvl1pPr>
              <a:defRPr/>
            </a:lvl1pPr>
          </a:lstStyle>
          <a:p>
            <a:pPr>
              <a:defRPr/>
            </a:pPr>
            <a:fld id="{A3EF3004-3D66-4028-97B8-AF0233EC2821}" type="slidenum">
              <a:rPr lang="en-US" altLang="ja-JP"/>
              <a:pPr>
                <a:defRPr/>
              </a:pPr>
              <a:t>‹#›</a:t>
            </a:fld>
            <a:endParaRPr lang="en-US" altLang="ja-JP"/>
          </a:p>
        </p:txBody>
      </p:sp>
    </p:spTree>
    <p:extLst>
      <p:ext uri="{BB962C8B-B14F-4D97-AF65-F5344CB8AC3E}">
        <p14:creationId xmlns:p14="http://schemas.microsoft.com/office/powerpoint/2010/main" val="403854051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7602930"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00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553" y="548640"/>
            <a:ext cx="11701272" cy="553998"/>
          </a:xfrm>
        </p:spPr>
        <p:txBody>
          <a:bodyPr/>
          <a:lstStyle>
            <a:lvl1pPr>
              <a:defRPr sz="3600"/>
            </a:lvl1pPr>
          </a:lstStyle>
          <a:p>
            <a:r>
              <a:rPr lang="en-US" dirty="0" smtClean="0"/>
              <a:t>Click to add title</a:t>
            </a:r>
            <a:endParaRPr lang="en-US" dirty="0"/>
          </a:p>
        </p:txBody>
      </p:sp>
      <p:sp>
        <p:nvSpPr>
          <p:cNvPr id="5" name="TextBox 4"/>
          <p:cNvSpPr txBox="1"/>
          <p:nvPr userDrawn="1"/>
        </p:nvSpPr>
        <p:spPr>
          <a:xfrm>
            <a:off x="417580" y="1185334"/>
            <a:ext cx="9491484" cy="276999"/>
          </a:xfrm>
          <a:prstGeom prst="rect">
            <a:avLst/>
          </a:prstGeom>
          <a:noFill/>
        </p:spPr>
        <p:txBody>
          <a:bodyPr wrap="square" rtlCol="0">
            <a:spAutoFit/>
          </a:bodyPr>
          <a:lstStyle/>
          <a:p>
            <a:r>
              <a:rPr lang="en-US" sz="1200" kern="0" spc="-30" dirty="0" smtClean="0">
                <a:solidFill>
                  <a:srgbClr val="FFFFFF"/>
                </a:solidFill>
                <a:latin typeface="Arial"/>
                <a:cs typeface="Arial"/>
              </a:rPr>
              <a:t>text</a:t>
            </a:r>
          </a:p>
        </p:txBody>
      </p:sp>
      <p:sp>
        <p:nvSpPr>
          <p:cNvPr id="7" name="Text Placeholder 6"/>
          <p:cNvSpPr>
            <a:spLocks noGrp="1"/>
          </p:cNvSpPr>
          <p:nvPr>
            <p:ph type="body" sz="quarter" idx="10"/>
          </p:nvPr>
        </p:nvSpPr>
        <p:spPr>
          <a:xfrm>
            <a:off x="485297" y="1498600"/>
            <a:ext cx="11342379" cy="1908215"/>
          </a:xfrm>
        </p:spPr>
        <p:txBody>
          <a:bodyPr>
            <a:sp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2" cstate="print"/>
          <a:stretch>
            <a:fillRect/>
          </a:stretch>
        </p:blipFill>
        <p:spPr>
          <a:xfrm>
            <a:off x="45720" y="6033860"/>
            <a:ext cx="871804" cy="835224"/>
          </a:xfrm>
          <a:prstGeom prst="rect">
            <a:avLst/>
          </a:prstGeom>
        </p:spPr>
      </p:pic>
      <p:grpSp>
        <p:nvGrpSpPr>
          <p:cNvPr id="12" name="Group 11"/>
          <p:cNvGrpSpPr/>
          <p:nvPr userDrawn="1"/>
        </p:nvGrpSpPr>
        <p:grpSpPr>
          <a:xfrm>
            <a:off x="487447" y="268817"/>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pic>
        <p:nvPicPr>
          <p:cNvPr id="7" name="Picture 6"/>
          <p:cNvPicPr>
            <a:picLocks noChangeAspect="1"/>
          </p:cNvPicPr>
          <p:nvPr userDrawn="1"/>
        </p:nvPicPr>
        <p:blipFill>
          <a:blip r:embed="rId2" cstate="print"/>
          <a:stretch>
            <a:fillRect/>
          </a:stretch>
        </p:blipFill>
        <p:spPr>
          <a:xfrm>
            <a:off x="45720" y="6033860"/>
            <a:ext cx="871804" cy="835224"/>
          </a:xfrm>
          <a:prstGeom prst="rect">
            <a:avLst/>
          </a:prstGeom>
        </p:spPr>
      </p:pic>
      <p:grpSp>
        <p:nvGrpSpPr>
          <p:cNvPr id="8" name="Group 7"/>
          <p:cNvGrpSpPr/>
          <p:nvPr userDrawn="1"/>
        </p:nvGrpSpPr>
        <p:grpSpPr>
          <a:xfrm>
            <a:off x="487447" y="268817"/>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8" name="Text Placeholder 7"/>
          <p:cNvSpPr>
            <a:spLocks noGrp="1"/>
          </p:cNvSpPr>
          <p:nvPr>
            <p:ph type="body" sz="quarter" idx="10"/>
          </p:nvPr>
        </p:nvSpPr>
        <p:spPr>
          <a:xfrm>
            <a:off x="484590" y="1701800"/>
            <a:ext cx="5406676" cy="14680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ext Placeholder 9"/>
          <p:cNvSpPr>
            <a:spLocks noGrp="1"/>
          </p:cNvSpPr>
          <p:nvPr>
            <p:ph type="body" sz="quarter" idx="11"/>
          </p:nvPr>
        </p:nvSpPr>
        <p:spPr>
          <a:xfrm>
            <a:off x="6252415" y="1693863"/>
            <a:ext cx="5406677" cy="146809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title</a:t>
            </a:r>
            <a:endParaRPr lang="en-US" dirty="0"/>
          </a:p>
        </p:txBody>
      </p:sp>
      <p:sp>
        <p:nvSpPr>
          <p:cNvPr id="8" name="Text Placeholder 7"/>
          <p:cNvSpPr>
            <a:spLocks noGrp="1"/>
          </p:cNvSpPr>
          <p:nvPr>
            <p:ph type="body" sz="quarter" idx="10"/>
          </p:nvPr>
        </p:nvSpPr>
        <p:spPr>
          <a:xfrm>
            <a:off x="484590" y="1701800"/>
            <a:ext cx="5406676" cy="146809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1"/>
          </p:nvPr>
        </p:nvSpPr>
        <p:spPr>
          <a:xfrm>
            <a:off x="6252415" y="1693863"/>
            <a:ext cx="5406677" cy="146809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cstate="print"/>
          <a:stretch>
            <a:fillRect/>
          </a:stretch>
        </p:blipFill>
        <p:spPr>
          <a:xfrm>
            <a:off x="45720" y="6033860"/>
            <a:ext cx="871804" cy="835224"/>
          </a:xfrm>
          <a:prstGeom prst="rect">
            <a:avLst/>
          </a:prstGeom>
        </p:spPr>
      </p:pic>
      <p:grpSp>
        <p:nvGrpSpPr>
          <p:cNvPr id="11" name="Group 10"/>
          <p:cNvGrpSpPr/>
          <p:nvPr userDrawn="1"/>
        </p:nvGrpSpPr>
        <p:grpSpPr>
          <a:xfrm>
            <a:off x="487447" y="268817"/>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400"/>
            </a:lvl1pPr>
          </a:lstStyle>
          <a:p>
            <a:r>
              <a:rPr lang="en-US" dirty="0" smtClean="0"/>
              <a:t>Click icon below to insert picture</a:t>
            </a:r>
            <a:endParaRPr lang="en-US" dirty="0"/>
          </a:p>
        </p:txBody>
      </p:sp>
      <p:sp>
        <p:nvSpPr>
          <p:cNvPr id="22" name="Picture Placeholder 21"/>
          <p:cNvSpPr>
            <a:spLocks noGrp="1"/>
          </p:cNvSpPr>
          <p:nvPr>
            <p:ph type="pic" sz="quarter" idx="13" hasCustomPrompt="1"/>
          </p:nvPr>
        </p:nvSpPr>
        <p:spPr>
          <a:xfrm>
            <a:off x="0" y="1371600"/>
            <a:ext cx="4058879" cy="5486400"/>
          </a:xfrm>
        </p:spPr>
        <p:txBody>
          <a:bodyPr>
            <a:normAutofit/>
          </a:bodyPr>
          <a:lstStyle>
            <a:lvl1pPr marL="0" indent="0" algn="ctr">
              <a:buNone/>
              <a:defRPr sz="1400"/>
            </a:lvl1pPr>
          </a:lstStyle>
          <a:p>
            <a:r>
              <a:rPr lang="en-US" dirty="0" smtClean="0"/>
              <a:t>Click icon below to insert picture</a:t>
            </a:r>
            <a:endParaRPr lang="en-US" dirty="0"/>
          </a:p>
        </p:txBody>
      </p:sp>
      <p:sp>
        <p:nvSpPr>
          <p:cNvPr id="24" name="Picture Placeholder 21"/>
          <p:cNvSpPr>
            <a:spLocks noGrp="1"/>
          </p:cNvSpPr>
          <p:nvPr>
            <p:ph type="pic" sz="quarter" idx="15" hasCustomPrompt="1"/>
          </p:nvPr>
        </p:nvSpPr>
        <p:spPr>
          <a:xfrm>
            <a:off x="8129946" y="1371600"/>
            <a:ext cx="4058879" cy="5486400"/>
          </a:xfrm>
        </p:spPr>
        <p:txBody>
          <a:bodyPr>
            <a:normAutofit/>
          </a:bodyPr>
          <a:lstStyle>
            <a:lvl1pPr marL="0" indent="0" algn="ctr">
              <a:buNone/>
              <a:defRPr sz="1400"/>
            </a:lvl1pPr>
          </a:lstStyle>
          <a:p>
            <a:r>
              <a:rPr lang="en-US" dirty="0" smtClean="0"/>
              <a:t>Click icon below to insert picture</a:t>
            </a:r>
            <a:endParaRPr lang="en-US" dirty="0"/>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Text</a:t>
            </a:r>
            <a:endParaRPr lang="en-US" dirty="0"/>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2"/>
          </a:xfrm>
          <a:prstGeom prst="rect">
            <a:avLst/>
          </a:prstGeom>
        </p:spPr>
      </p:pic>
      <p:sp>
        <p:nvSpPr>
          <p:cNvPr id="15" name="Title 1"/>
          <p:cNvSpPr>
            <a:spLocks noGrp="1"/>
          </p:cNvSpPr>
          <p:nvPr>
            <p:ph type="title" hasCustomPrompt="1"/>
          </p:nvPr>
        </p:nvSpPr>
        <p:spPr>
          <a:xfrm>
            <a:off x="487553" y="548640"/>
            <a:ext cx="11701272" cy="369332"/>
          </a:xfrm>
        </p:spPr>
        <p:txBody>
          <a:bodyPr/>
          <a:lstStyle/>
          <a:p>
            <a:r>
              <a:rPr lang="en-US" dirty="0" smtClean="0"/>
              <a:t>Click to add title</a:t>
            </a:r>
            <a:endParaRPr lang="en-US" dirty="0"/>
          </a:p>
        </p:txBody>
      </p:sp>
      <p:grpSp>
        <p:nvGrpSpPr>
          <p:cNvPr id="14" name="Group 13"/>
          <p:cNvGrpSpPr/>
          <p:nvPr userDrawn="1"/>
        </p:nvGrpSpPr>
        <p:grpSpPr>
          <a:xfrm>
            <a:off x="487447" y="268817"/>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2"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hasCustomPrompt="1"/>
          </p:nvPr>
        </p:nvSpPr>
        <p:spPr>
          <a:xfrm>
            <a:off x="487554" y="548640"/>
            <a:ext cx="4098342" cy="369332"/>
          </a:xfrm>
        </p:spPr>
        <p:txBody>
          <a:bodyPr rIns="0"/>
          <a:lstStyle>
            <a:lvl1pPr>
              <a:defRPr baseline="0">
                <a:solidFill>
                  <a:schemeClr val="bg1"/>
                </a:solidFill>
              </a:defRPr>
            </a:lvl1pPr>
          </a:lstStyle>
          <a:p>
            <a:r>
              <a:rPr lang="en-US" dirty="0" smtClean="0"/>
              <a:t>Click to add title</a:t>
            </a:r>
            <a:endParaRPr lang="en-US" dirty="0"/>
          </a:p>
        </p:txBody>
      </p:sp>
      <p:pic>
        <p:nvPicPr>
          <p:cNvPr id="8" name="Picture 7"/>
          <p:cNvPicPr>
            <a:picLocks noChangeAspect="1"/>
          </p:cNvPicPr>
          <p:nvPr userDrawn="1"/>
        </p:nvPicPr>
        <p:blipFill>
          <a:blip r:embed="rId2" cstate="print">
            <a:lum bright="100000"/>
          </a:blip>
          <a:stretch>
            <a:fillRect/>
          </a:stretch>
        </p:blipFill>
        <p:spPr>
          <a:xfrm>
            <a:off x="45720" y="6033860"/>
            <a:ext cx="871804" cy="835224"/>
          </a:xfrm>
          <a:prstGeom prst="rect">
            <a:avLst/>
          </a:prstGeom>
        </p:spPr>
      </p:pic>
      <p:grpSp>
        <p:nvGrpSpPr>
          <p:cNvPr id="9" name="Group 8"/>
          <p:cNvGrpSpPr/>
          <p:nvPr userDrawn="1"/>
        </p:nvGrpSpPr>
        <p:grpSpPr>
          <a:xfrm>
            <a:off x="487447" y="268817"/>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0"/>
            <a:ext cx="11701272" cy="553998"/>
          </a:xfrm>
          <a:prstGeom prst="rect">
            <a:avLst/>
          </a:prstGeom>
        </p:spPr>
        <p:txBody>
          <a:bodyPr vert="horz" wrap="square" lIns="0" tIns="0" rIns="822960" bIns="0" rtlCol="0" anchor="t" anchorCtr="0">
            <a:spAutoFit/>
          </a:bodyPr>
          <a:lstStyle/>
          <a:p>
            <a:r>
              <a:rPr lang="en-US" dirty="0" smtClean="0"/>
              <a:t>Click to add title</a:t>
            </a:r>
            <a:endParaRPr lang="en-US" dirty="0"/>
          </a:p>
        </p:txBody>
      </p:sp>
      <p:sp>
        <p:nvSpPr>
          <p:cNvPr id="3" name="Text Placeholder 2"/>
          <p:cNvSpPr>
            <a:spLocks noGrp="1"/>
          </p:cNvSpPr>
          <p:nvPr>
            <p:ph type="body" idx="1"/>
          </p:nvPr>
        </p:nvSpPr>
        <p:spPr>
          <a:xfrm>
            <a:off x="487554" y="1500613"/>
            <a:ext cx="11327160" cy="1908215"/>
          </a:xfrm>
          <a:prstGeom prst="rect">
            <a:avLst/>
          </a:prstGeom>
          <a:noFill/>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p:nvSpPr>
        <p:spPr>
          <a:xfrm>
            <a:off x="10560993" y="6697311"/>
            <a:ext cx="1096994" cy="123111"/>
          </a:xfrm>
          <a:prstGeom prst="rect">
            <a:avLst/>
          </a:prstGeom>
          <a:noFill/>
        </p:spPr>
        <p:txBody>
          <a:bodyPr wrap="square" lIns="0" tIns="0" rIns="0" bIns="0" rtlCol="0" anchor="ctr" anchorCtr="0">
            <a:spAutoFit/>
          </a:bodyPr>
          <a:lstStyle/>
          <a:p>
            <a:pPr algn="r" defTabSz="457200"/>
            <a:r>
              <a:rPr lang="en-US" sz="800" kern="0" spc="-30" dirty="0">
                <a:solidFill>
                  <a:schemeClr val="tx1"/>
                </a:solidFill>
                <a:cs typeface="Arial"/>
              </a:rPr>
              <a:t>© IBM Corporation </a:t>
            </a:r>
          </a:p>
        </p:txBody>
      </p:sp>
      <p:sp>
        <p:nvSpPr>
          <p:cNvPr id="6" name="TextBox 5"/>
          <p:cNvSpPr txBox="1"/>
          <p:nvPr/>
        </p:nvSpPr>
        <p:spPr>
          <a:xfrm>
            <a:off x="11907798" y="6697311"/>
            <a:ext cx="442429" cy="123111"/>
          </a:xfrm>
          <a:prstGeom prst="rect">
            <a:avLst/>
          </a:prstGeom>
          <a:noFill/>
        </p:spPr>
        <p:txBody>
          <a:bodyPr wrap="square" lIns="0" tIns="0" rIns="0" bIns="0" rtlCol="0" anchor="ctr" anchorCtr="0">
            <a:spAutoFit/>
          </a:bodyPr>
          <a:lstStyle/>
          <a:p>
            <a:pPr algn="l" defTabSz="457200"/>
            <a:fld id="{9B56CEAA-430B-E444-BEC6-7F9CF6806FD6}" type="slidenum">
              <a:rPr lang="en-US" sz="800" kern="0" spc="-30">
                <a:solidFill>
                  <a:schemeClr val="tx1"/>
                </a:solidFill>
                <a:cs typeface="Arial"/>
              </a:rPr>
              <a:pPr algn="l" defTabSz="457200"/>
              <a:t>‹#›</a:t>
            </a:fld>
            <a:endParaRPr lang="en-US" sz="800" kern="0" spc="-30"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28" r:id="rId20"/>
    <p:sldLayoutId id="2147483703" r:id="rId21"/>
    <p:sldLayoutId id="2147483725" r:id="rId22"/>
    <p:sldLayoutId id="2147483726" r:id="rId23"/>
    <p:sldLayoutId id="2147483729"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3600" b="1" kern="0" spc="-30">
          <a:solidFill>
            <a:srgbClr val="009EE2"/>
          </a:solidFill>
          <a:latin typeface="Segoe UI" panose="020B0502040204020203" pitchFamily="34" charset="0"/>
          <a:ea typeface="メイリオ" panose="020B0604030504040204" pitchFamily="50" charset="-128"/>
          <a:cs typeface="Segoe UI" panose="020B0502040204020203" pitchFamily="34" charset="0"/>
        </a:defRPr>
      </a:lvl1pPr>
    </p:titleStyle>
    <p:bodyStyle>
      <a:lvl1pPr marL="227013" indent="-227013" algn="l" defTabSz="457200" rtl="0" eaLnBrk="1" latinLnBrk="0" hangingPunct="1">
        <a:spcBef>
          <a:spcPct val="20000"/>
        </a:spcBef>
        <a:buFont typeface="Arial" pitchFamily="34" charset="0"/>
        <a:buChar char="–"/>
        <a:defRPr sz="2800"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24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20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jpeg"/><Relationship Id="rId8" Type="http://schemas.openxmlformats.org/officeDocument/2006/relationships/image" Target="../media/image49.png"/><Relationship Id="rId9" Type="http://schemas.openxmlformats.org/officeDocument/2006/relationships/image" Target="../media/image50.jpeg"/><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4" Type="http://schemas.microsoft.com/office/2007/relationships/hdphoto" Target="../media/hdphoto1.wdp"/><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3.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59.png"/><Relationship Id="rId13" Type="http://schemas.openxmlformats.org/officeDocument/2006/relationships/image" Target="../media/image60.png"/><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 Type="http://schemas.openxmlformats.org/officeDocument/2006/relationships/slideLayout" Target="../slideLayouts/slideLayout23.xml"/><Relationship Id="rId2" Type="http://schemas.openxmlformats.org/officeDocument/2006/relationships/image" Target="../media/image55.png"/><Relationship Id="rId3" Type="http://schemas.openxmlformats.org/officeDocument/2006/relationships/image" Target="../media/image56.png"/><Relationship Id="rId4" Type="http://schemas.microsoft.com/office/2007/relationships/hdphoto" Target="../media/hdphoto2.wdp"/><Relationship Id="rId5" Type="http://schemas.openxmlformats.org/officeDocument/2006/relationships/image" Target="../media/image57.png"/><Relationship Id="rId6" Type="http://schemas.microsoft.com/office/2007/relationships/hdphoto" Target="../media/hdphoto3.wdp"/><Relationship Id="rId7" Type="http://schemas.openxmlformats.org/officeDocument/2006/relationships/hyperlink" Target="http://jslug.jp/" TargetMode="External"/><Relationship Id="rId8" Type="http://schemas.openxmlformats.org/officeDocument/2006/relationships/hyperlink" Target="mailto:info@jslug.jp" TargetMode="External"/><Relationship Id="rId9" Type="http://schemas.openxmlformats.org/officeDocument/2006/relationships/image" Target="../media/image58.png"/><Relationship Id="rId10"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jpeg"/><Relationship Id="rId13" Type="http://schemas.openxmlformats.org/officeDocument/2006/relationships/image" Target="../media/image21.png"/><Relationship Id="rId14" Type="http://schemas.openxmlformats.org/officeDocument/2006/relationships/image" Target="../media/image22.jpeg"/><Relationship Id="rId15" Type="http://schemas.openxmlformats.org/officeDocument/2006/relationships/image" Target="../media/image23.tiff"/><Relationship Id="rId1" Type="http://schemas.openxmlformats.org/officeDocument/2006/relationships/slideLayout" Target="../slideLayouts/slideLayout2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 Id="rId10"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hyperlink" Target="https://ibm.box.com/slhandson12SoftLayer" TargetMode="External"/><Relationship Id="rId4" Type="http://schemas.openxmlformats.org/officeDocument/2006/relationships/hyperlink" Target="https://ibm.box.com/slhandson21" TargetMode="External"/><Relationship Id="rId5" Type="http://schemas.openxmlformats.org/officeDocument/2006/relationships/hyperlink" Target="https://ibm.box.com/slhandson22" TargetMode="External"/><Relationship Id="rId6" Type="http://schemas.openxmlformats.org/officeDocument/2006/relationships/hyperlink" Target="https://ibm.box.com/slhandson32" TargetMode="External"/><Relationship Id="rId7" Type="http://schemas.openxmlformats.org/officeDocument/2006/relationships/hyperlink" Target="https://ibm.box.com/slhandson42" TargetMode="External"/><Relationship Id="rId1" Type="http://schemas.openxmlformats.org/officeDocument/2006/relationships/slideLayout" Target="../slideLayouts/slideLayout2.xml"/><Relationship Id="rId2" Type="http://schemas.openxmlformats.org/officeDocument/2006/relationships/hyperlink" Target="https://ibm.box.com/slhandson1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f"/><Relationship Id="rId9" Type="http://schemas.openxmlformats.org/officeDocument/2006/relationships/image" Target="../media/image30.tiff"/><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notesSlide" Target="../notesSlides/notesSlide4.xml"/><Relationship Id="rId5" Type="http://schemas.openxmlformats.org/officeDocument/2006/relationships/image" Target="../media/image32.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36.png"/><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747679" y="3472840"/>
            <a:ext cx="6703854" cy="1593866"/>
          </a:xfrm>
        </p:spPr>
        <p:txBody>
          <a:bodyPr/>
          <a:lstStyle/>
          <a:p>
            <a:r>
              <a:rPr lang="en-US" altLang="ja-JP" sz="2000" b="0" dirty="0" err="1" smtClean="0">
                <a:latin typeface="+mn-lt"/>
              </a:rPr>
              <a:t>SoftLayer</a:t>
            </a:r>
            <a:r>
              <a:rPr lang="ja-JP" altLang="en-US" sz="2000" b="0" dirty="0" smtClean="0">
                <a:latin typeface="+mn-lt"/>
              </a:rPr>
              <a:t>ハンズオン</a:t>
            </a:r>
            <a:r>
              <a:rPr lang="en-US" altLang="ja-JP" sz="2400" b="0" dirty="0" smtClean="0">
                <a:latin typeface="+mn-lt"/>
              </a:rPr>
              <a:t/>
            </a:r>
            <a:br>
              <a:rPr lang="en-US" altLang="ja-JP" sz="2400" b="0" dirty="0" smtClean="0">
                <a:latin typeface="+mn-lt"/>
              </a:rPr>
            </a:br>
            <a:r>
              <a:rPr lang="en-US" altLang="ja-JP" sz="3600" dirty="0" smtClean="0">
                <a:latin typeface="+mn-lt"/>
              </a:rPr>
              <a:t>IBM </a:t>
            </a:r>
            <a:r>
              <a:rPr lang="en-US" altLang="ja-JP" sz="3600" dirty="0" err="1" smtClean="0">
                <a:latin typeface="+mn-lt"/>
              </a:rPr>
              <a:t>SoftLayer</a:t>
            </a:r>
            <a:r>
              <a:rPr lang="ja-JP" altLang="en-US" sz="3600" dirty="0" smtClean="0">
                <a:latin typeface="+mn-lt"/>
              </a:rPr>
              <a:t>とは</a:t>
            </a:r>
            <a:r>
              <a:rPr lang="en-US" altLang="ja-JP" sz="3200" dirty="0" smtClean="0">
                <a:latin typeface="+mn-lt"/>
              </a:rPr>
              <a:t/>
            </a:r>
            <a:br>
              <a:rPr lang="en-US" altLang="ja-JP" sz="3200" dirty="0" smtClean="0">
                <a:latin typeface="+mn-lt"/>
              </a:rPr>
            </a:br>
            <a:endParaRPr lang="ja-JP" altLang="en-US" sz="2400" b="0" dirty="0">
              <a:latin typeface="+mn-lt"/>
            </a:endParaRPr>
          </a:p>
        </p:txBody>
      </p:sp>
      <p:sp>
        <p:nvSpPr>
          <p:cNvPr id="13" name="Text Placeholder 9"/>
          <p:cNvSpPr>
            <a:spLocks noGrp="1"/>
          </p:cNvSpPr>
          <p:nvPr>
            <p:ph type="body" sz="quarter" idx="12"/>
          </p:nvPr>
        </p:nvSpPr>
        <p:spPr/>
        <p:txBody>
          <a:bodyPr/>
          <a:lstStyle/>
          <a:p>
            <a:r>
              <a:rPr lang="ja-JP" altLang="en-US" sz="1800" dirty="0" smtClean="0">
                <a:latin typeface="メイリオ" panose="020B0604030504040204" pitchFamily="50" charset="-128"/>
                <a:cs typeface="メイリオ" panose="020B0604030504040204" pitchFamily="50" charset="-128"/>
              </a:rPr>
              <a:t>日本アイ・ビー・エム株式会社</a:t>
            </a:r>
            <a:endParaRPr lang="en-US" altLang="ja-JP" sz="1800" dirty="0" smtClean="0">
              <a:latin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cs typeface="メイリオ" panose="020B0604030504040204" pitchFamily="50" charset="-128"/>
              </a:rPr>
              <a:t>マーケティング＆コミュニケーションズ</a:t>
            </a:r>
            <a:endParaRPr lang="en-US" altLang="ja-JP" sz="1400" dirty="0" smtClean="0">
              <a:latin typeface="メイリオ" panose="020B0604030504040204" pitchFamily="50" charset="-128"/>
              <a:cs typeface="メイリオ" panose="020B0604030504040204" pitchFamily="50" charset="-128"/>
            </a:endParaRPr>
          </a:p>
          <a:p>
            <a:r>
              <a:rPr lang="ja-JP" altLang="en-US" sz="1400" dirty="0" smtClean="0">
                <a:latin typeface="メイリオ" panose="020B0604030504040204" pitchFamily="50" charset="-128"/>
                <a:cs typeface="メイリオ" panose="020B0604030504040204" pitchFamily="50" charset="-128"/>
              </a:rPr>
              <a:t>クラウド・エバンジェリスト</a:t>
            </a:r>
            <a:endParaRPr lang="en-US" altLang="ja-JP" sz="1400" dirty="0" smtClean="0">
              <a:latin typeface="メイリオ" panose="020B0604030504040204" pitchFamily="50" charset="-128"/>
              <a:cs typeface="メイリオ" panose="020B0604030504040204" pitchFamily="50" charset="-128"/>
            </a:endParaRPr>
          </a:p>
          <a:p>
            <a:r>
              <a:rPr lang="ja-JP" altLang="en-US" sz="2000" b="1" dirty="0" smtClean="0">
                <a:latin typeface="メイリオ" panose="020B0604030504040204" pitchFamily="50" charset="-128"/>
                <a:cs typeface="メイリオ" panose="020B0604030504040204" pitchFamily="50" charset="-128"/>
              </a:rPr>
              <a:t>北瀬 公彦</a:t>
            </a:r>
            <a:endParaRPr lang="en-US" altLang="ja-JP" b="1" dirty="0">
              <a:latin typeface="メイリオ" panose="020B0604030504040204" pitchFamily="50" charset="-128"/>
              <a:cs typeface="メイリオ" panose="020B0604030504040204" pitchFamily="50" charset="-128"/>
            </a:endParaRPr>
          </a:p>
        </p:txBody>
      </p:sp>
      <p:sp>
        <p:nvSpPr>
          <p:cNvPr id="3" name="正方形/長方形 2"/>
          <p:cNvSpPr/>
          <p:nvPr/>
        </p:nvSpPr>
        <p:spPr>
          <a:xfrm>
            <a:off x="1288122" y="293573"/>
            <a:ext cx="6143092" cy="584775"/>
          </a:xfrm>
          <a:prstGeom prst="rect">
            <a:avLst/>
          </a:prstGeom>
        </p:spPr>
        <p:txBody>
          <a:bodyPr wrap="none">
            <a:spAutoFit/>
          </a:bodyPr>
          <a:lstStyle/>
          <a:p>
            <a:r>
              <a:rPr lang="en-US" altLang="ja-JP" sz="3200" dirty="0">
                <a:solidFill>
                  <a:schemeClr val="bg1"/>
                </a:solidFill>
              </a:rPr>
              <a:t>https://</a:t>
            </a:r>
            <a:r>
              <a:rPr lang="en-US" altLang="ja-JP" sz="3200" dirty="0" err="1" smtClean="0">
                <a:solidFill>
                  <a:schemeClr val="bg1"/>
                </a:solidFill>
              </a:rPr>
              <a:t>ibm.box.com</a:t>
            </a:r>
            <a:r>
              <a:rPr lang="en-US" altLang="ja-JP" sz="3200" dirty="0" smtClean="0">
                <a:solidFill>
                  <a:schemeClr val="bg1"/>
                </a:solidFill>
              </a:rPr>
              <a:t>/slhandson11</a:t>
            </a:r>
            <a:endParaRPr lang="ja-JP" altLang="en-US" sz="3200" dirty="0">
              <a:solidFill>
                <a:schemeClr val="bg1"/>
              </a:solidFill>
            </a:endParaRPr>
          </a:p>
        </p:txBody>
      </p:sp>
      <p:pic>
        <p:nvPicPr>
          <p:cNvPr id="11" name="図 10" descr="download.png"/>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77947" y="188639"/>
            <a:ext cx="581331" cy="581331"/>
          </a:xfrm>
          <a:prstGeom prst="rect">
            <a:avLst/>
          </a:prstGeom>
        </p:spPr>
      </p:pic>
      <p:pic>
        <p:nvPicPr>
          <p:cNvPr id="4" name="図 3"/>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8820704" y="5390009"/>
            <a:ext cx="271121" cy="173687"/>
          </a:xfrm>
          <a:prstGeom prst="rect">
            <a:avLst/>
          </a:prstGeom>
        </p:spPr>
      </p:pic>
      <p:pic>
        <p:nvPicPr>
          <p:cNvPr id="21" name="Picture 4" descr="http://icons.iconarchive.com/icons/limav/flat-gradient-social/512/Twitt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09684" y="6033053"/>
            <a:ext cx="283341" cy="282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ectangle 14"/>
          <p:cNvSpPr/>
          <p:nvPr/>
        </p:nvSpPr>
        <p:spPr>
          <a:xfrm>
            <a:off x="9097752" y="6004478"/>
            <a:ext cx="1204176" cy="369332"/>
          </a:xfrm>
          <a:prstGeom prst="rect">
            <a:avLst/>
          </a:prstGeom>
        </p:spPr>
        <p:txBody>
          <a:bodyPr wrap="none">
            <a:spAutoFit/>
          </a:bodyPr>
          <a:lstStyle/>
          <a:p>
            <a:r>
              <a:rPr lang="en-US" altLang="ja-JP" dirty="0" smtClean="0">
                <a:solidFill>
                  <a:schemeClr val="bg1"/>
                </a:solidFill>
                <a:latin typeface="メイリオ" panose="020B0604030504040204" pitchFamily="50" charset="-128"/>
                <a:cs typeface="メイリオ" panose="020B0604030504040204" pitchFamily="50" charset="-128"/>
              </a:rPr>
              <a:t>@</a:t>
            </a:r>
            <a:r>
              <a:rPr lang="en-US" altLang="ja-JP" dirty="0" err="1" smtClean="0">
                <a:solidFill>
                  <a:schemeClr val="bg1"/>
                </a:solidFill>
                <a:latin typeface="メイリオ" panose="020B0604030504040204" pitchFamily="50" charset="-128"/>
                <a:cs typeface="メイリオ" panose="020B0604030504040204" pitchFamily="50" charset="-128"/>
              </a:rPr>
              <a:t>kkitase</a:t>
            </a:r>
            <a:endParaRPr lang="ja-JP" altLang="en-US" dirty="0">
              <a:solidFill>
                <a:schemeClr val="bg1"/>
              </a:solidFill>
            </a:endParaRPr>
          </a:p>
        </p:txBody>
      </p:sp>
      <p:pic>
        <p:nvPicPr>
          <p:cNvPr id="23" name="Picture 15" descr="https://cdn1.iconfinder.com/data/icons/logotypes/32/square-facebook-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3049" y="5675127"/>
            <a:ext cx="260854" cy="261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Rectangle 16"/>
          <p:cNvSpPr/>
          <p:nvPr/>
        </p:nvSpPr>
        <p:spPr>
          <a:xfrm>
            <a:off x="9124608" y="5657319"/>
            <a:ext cx="2647456" cy="369332"/>
          </a:xfrm>
          <a:prstGeom prst="rect">
            <a:avLst/>
          </a:prstGeom>
        </p:spPr>
        <p:txBody>
          <a:bodyPr wrap="none">
            <a:spAutoFit/>
          </a:bodyPr>
          <a:lstStyle/>
          <a:p>
            <a:r>
              <a:rPr lang="en-US" altLang="ja-JP" dirty="0">
                <a:solidFill>
                  <a:schemeClr val="bg1"/>
                </a:solidFill>
                <a:latin typeface="メイリオ" panose="020B0604030504040204" pitchFamily="50" charset="-128"/>
                <a:cs typeface="メイリオ" panose="020B0604030504040204" pitchFamily="50" charset="-128"/>
              </a:rPr>
              <a:t>f</a:t>
            </a:r>
            <a:r>
              <a:rPr lang="en-US" altLang="ja-JP" dirty="0" smtClean="0">
                <a:solidFill>
                  <a:schemeClr val="bg1"/>
                </a:solidFill>
                <a:latin typeface="メイリオ" panose="020B0604030504040204" pitchFamily="50" charset="-128"/>
                <a:cs typeface="メイリオ" panose="020B0604030504040204" pitchFamily="50" charset="-128"/>
              </a:rPr>
              <a:t>acebook.com/</a:t>
            </a:r>
            <a:r>
              <a:rPr lang="en-US" altLang="ja-JP" dirty="0" err="1" smtClean="0">
                <a:solidFill>
                  <a:schemeClr val="bg1"/>
                </a:solidFill>
                <a:latin typeface="メイリオ" panose="020B0604030504040204" pitchFamily="50" charset="-128"/>
                <a:cs typeface="メイリオ" panose="020B0604030504040204" pitchFamily="50" charset="-128"/>
              </a:rPr>
              <a:t>kkitase</a:t>
            </a:r>
            <a:endParaRPr lang="ja-JP" altLang="en-US" dirty="0">
              <a:solidFill>
                <a:schemeClr val="bg1"/>
              </a:solidFill>
            </a:endParaRPr>
          </a:p>
        </p:txBody>
      </p:sp>
      <p:sp>
        <p:nvSpPr>
          <p:cNvPr id="25" name="Rectangle 16"/>
          <p:cNvSpPr/>
          <p:nvPr/>
        </p:nvSpPr>
        <p:spPr>
          <a:xfrm>
            <a:off x="9124608" y="5310160"/>
            <a:ext cx="2476704" cy="369332"/>
          </a:xfrm>
          <a:prstGeom prst="rect">
            <a:avLst/>
          </a:prstGeom>
        </p:spPr>
        <p:txBody>
          <a:bodyPr wrap="none">
            <a:spAutoFit/>
          </a:bodyPr>
          <a:lstStyle/>
          <a:p>
            <a:r>
              <a:rPr lang="en-US" altLang="ja-JP" dirty="0" err="1" smtClean="0">
                <a:solidFill>
                  <a:schemeClr val="bg1"/>
                </a:solidFill>
                <a:latin typeface="メイリオ" panose="020B0604030504040204" pitchFamily="50" charset="-128"/>
                <a:cs typeface="メイリオ" panose="020B0604030504040204" pitchFamily="50" charset="-128"/>
              </a:rPr>
              <a:t>kitasek@jp.ibm.com</a:t>
            </a:r>
            <a:endParaRPr lang="ja-JP" altLang="en-US" dirty="0">
              <a:solidFill>
                <a:schemeClr val="bg1"/>
              </a:solidFill>
            </a:endParaRPr>
          </a:p>
        </p:txBody>
      </p:sp>
    </p:spTree>
    <p:extLst>
      <p:ext uri="{BB962C8B-B14F-4D97-AF65-F5344CB8AC3E}">
        <p14:creationId xmlns:p14="http://schemas.microsoft.com/office/powerpoint/2010/main" val="2565911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sz="quarter" idx="10"/>
          </p:nvPr>
        </p:nvSpPr>
        <p:spPr/>
        <p:txBody>
          <a:bodyPr/>
          <a:lstStyle/>
          <a:p>
            <a:endParaRPr kumimoji="1" lang="ja-JP" altLang="en-US"/>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19" y="470694"/>
            <a:ext cx="10774587" cy="591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Rectangle 6"/>
          <p:cNvSpPr>
            <a:spLocks noChangeArrowheads="1"/>
          </p:cNvSpPr>
          <p:nvPr/>
        </p:nvSpPr>
        <p:spPr bwMode="auto">
          <a:xfrm>
            <a:off x="6022972" y="519275"/>
            <a:ext cx="5219885" cy="5797550"/>
          </a:xfrm>
          <a:prstGeom prst="rect">
            <a:avLst/>
          </a:prstGeom>
          <a:solidFill>
            <a:schemeClr val="tx1">
              <a:alpha val="7999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2800">
                <a:solidFill>
                  <a:schemeClr val="tx1"/>
                </a:solidFill>
                <a:latin typeface="Calibri" charset="0"/>
                <a:ea typeface="メイリオ" charset="-128"/>
              </a:defRPr>
            </a:lvl1pPr>
            <a:lvl2pPr marL="742950" indent="-285750">
              <a:spcBef>
                <a:spcPct val="20000"/>
              </a:spcBef>
              <a:buChar char="–"/>
              <a:defRPr kumimoji="1" sz="2400">
                <a:solidFill>
                  <a:schemeClr val="tx1"/>
                </a:solidFill>
                <a:latin typeface="Calibri" charset="0"/>
                <a:ea typeface="メイリオ" charset="-128"/>
              </a:defRPr>
            </a:lvl2pPr>
            <a:lvl3pPr marL="1143000" indent="-228600">
              <a:spcBef>
                <a:spcPct val="20000"/>
              </a:spcBef>
              <a:buChar char="•"/>
              <a:defRPr kumimoji="1" sz="2000">
                <a:solidFill>
                  <a:schemeClr val="tx1"/>
                </a:solidFill>
                <a:latin typeface="Calibri" charset="0"/>
                <a:ea typeface="メイリオ" charset="-128"/>
              </a:defRPr>
            </a:lvl3pPr>
            <a:lvl4pPr marL="1600200" indent="-228600">
              <a:spcBef>
                <a:spcPct val="20000"/>
              </a:spcBef>
              <a:buChar char="–"/>
              <a:defRPr kumimoji="1">
                <a:solidFill>
                  <a:schemeClr val="tx1"/>
                </a:solidFill>
                <a:latin typeface="Calibri" charset="0"/>
                <a:ea typeface="メイリオ" charset="-128"/>
              </a:defRPr>
            </a:lvl4pPr>
            <a:lvl5pPr marL="2057400" indent="-228600">
              <a:spcBef>
                <a:spcPct val="20000"/>
              </a:spcBef>
              <a:buChar char="»"/>
              <a:defRPr kumimoji="1">
                <a:solidFill>
                  <a:schemeClr val="tx1"/>
                </a:solidFill>
                <a:latin typeface="Calibri" charset="0"/>
                <a:ea typeface="メイリオ" charset="-128"/>
              </a:defRPr>
            </a:lvl5pPr>
            <a:lvl6pPr marL="2514600" indent="-228600" eaLnBrk="0" fontAlgn="base" hangingPunct="0">
              <a:spcBef>
                <a:spcPct val="20000"/>
              </a:spcBef>
              <a:spcAft>
                <a:spcPct val="0"/>
              </a:spcAft>
              <a:buChar char="»"/>
              <a:defRPr kumimoji="1">
                <a:solidFill>
                  <a:schemeClr val="tx1"/>
                </a:solidFill>
                <a:latin typeface="Calibri" charset="0"/>
                <a:ea typeface="メイリオ" charset="-128"/>
              </a:defRPr>
            </a:lvl6pPr>
            <a:lvl7pPr marL="2971800" indent="-228600" eaLnBrk="0" fontAlgn="base" hangingPunct="0">
              <a:spcBef>
                <a:spcPct val="20000"/>
              </a:spcBef>
              <a:spcAft>
                <a:spcPct val="0"/>
              </a:spcAft>
              <a:buChar char="»"/>
              <a:defRPr kumimoji="1">
                <a:solidFill>
                  <a:schemeClr val="tx1"/>
                </a:solidFill>
                <a:latin typeface="Calibri" charset="0"/>
                <a:ea typeface="メイリオ" charset="-128"/>
              </a:defRPr>
            </a:lvl7pPr>
            <a:lvl8pPr marL="3429000" indent="-228600" eaLnBrk="0" fontAlgn="base" hangingPunct="0">
              <a:spcBef>
                <a:spcPct val="20000"/>
              </a:spcBef>
              <a:spcAft>
                <a:spcPct val="0"/>
              </a:spcAft>
              <a:buChar char="»"/>
              <a:defRPr kumimoji="1">
                <a:solidFill>
                  <a:schemeClr val="tx1"/>
                </a:solidFill>
                <a:latin typeface="Calibri" charset="0"/>
                <a:ea typeface="メイリオ" charset="-128"/>
              </a:defRPr>
            </a:lvl8pPr>
            <a:lvl9pPr marL="3886200" indent="-228600" eaLnBrk="0" fontAlgn="base" hangingPunct="0">
              <a:spcBef>
                <a:spcPct val="20000"/>
              </a:spcBef>
              <a:spcAft>
                <a:spcPct val="0"/>
              </a:spcAft>
              <a:buChar char="»"/>
              <a:defRPr kumimoji="1">
                <a:solidFill>
                  <a:schemeClr val="tx1"/>
                </a:solidFill>
                <a:latin typeface="Calibri" charset="0"/>
                <a:ea typeface="メイリオ" charset="-128"/>
              </a:defRPr>
            </a:lvl9pPr>
          </a:lstStyle>
          <a:p>
            <a:pPr eaLnBrk="1" hangingPunct="1">
              <a:spcBef>
                <a:spcPct val="0"/>
              </a:spcBef>
              <a:buFontTx/>
              <a:buNone/>
            </a:pPr>
            <a:r>
              <a:rPr lang="ja-JP" altLang="en-US" sz="3600" b="0" dirty="0">
                <a:solidFill>
                  <a:schemeClr val="bg1"/>
                </a:solidFill>
                <a:latin typeface="メイリオ" charset="-128"/>
              </a:rPr>
              <a:t>例えば、</a:t>
            </a:r>
            <a:br>
              <a:rPr lang="ja-JP" altLang="en-US" sz="3600" b="0" dirty="0">
                <a:solidFill>
                  <a:schemeClr val="bg1"/>
                </a:solidFill>
                <a:latin typeface="メイリオ" charset="-128"/>
              </a:rPr>
            </a:br>
            <a:r>
              <a:rPr lang="ja-JP" altLang="en-US" sz="3600" b="0" dirty="0">
                <a:solidFill>
                  <a:schemeClr val="bg1"/>
                </a:solidFill>
                <a:latin typeface="メイリオ" charset="-128"/>
              </a:rPr>
              <a:t/>
            </a:r>
            <a:br>
              <a:rPr lang="ja-JP" altLang="en-US" sz="3600" b="0" dirty="0">
                <a:solidFill>
                  <a:schemeClr val="bg1"/>
                </a:solidFill>
                <a:latin typeface="メイリオ" charset="-128"/>
              </a:rPr>
            </a:br>
            <a:r>
              <a:rPr lang="ja-JP" altLang="en-US" sz="3600" b="1" dirty="0">
                <a:solidFill>
                  <a:schemeClr val="bg1"/>
                </a:solidFill>
                <a:latin typeface="メイリオ" charset="-128"/>
              </a:rPr>
              <a:t>物理サーバー</a:t>
            </a:r>
            <a:r>
              <a:rPr lang="ja-JP" altLang="en-US" sz="3600" b="0" dirty="0">
                <a:solidFill>
                  <a:schemeClr val="bg1"/>
                </a:solidFill>
                <a:latin typeface="メイリオ" charset="-128"/>
              </a:rPr>
              <a:t>は</a:t>
            </a:r>
          </a:p>
          <a:p>
            <a:pPr eaLnBrk="1" hangingPunct="1">
              <a:spcBef>
                <a:spcPct val="0"/>
              </a:spcBef>
              <a:buFontTx/>
              <a:buNone/>
            </a:pPr>
            <a:r>
              <a:rPr lang="ja-JP" altLang="en-US" sz="3600" b="0" dirty="0">
                <a:solidFill>
                  <a:schemeClr val="bg1"/>
                </a:solidFill>
                <a:latin typeface="メイリオ" charset="-128"/>
              </a:rPr>
              <a:t>メモリ</a:t>
            </a:r>
            <a:r>
              <a:rPr lang="en-US" altLang="ja-JP" sz="3600" b="0" dirty="0">
                <a:solidFill>
                  <a:schemeClr val="bg1"/>
                </a:solidFill>
                <a:latin typeface="メイリオ" charset="-128"/>
              </a:rPr>
              <a:t>: 8G</a:t>
            </a:r>
          </a:p>
          <a:p>
            <a:pPr eaLnBrk="1" hangingPunct="1">
              <a:spcBef>
                <a:spcPct val="0"/>
              </a:spcBef>
              <a:buFontTx/>
              <a:buNone/>
            </a:pPr>
            <a:r>
              <a:rPr lang="en-US" altLang="ja-JP" sz="3600" b="0" dirty="0">
                <a:solidFill>
                  <a:schemeClr val="bg1"/>
                </a:solidFill>
                <a:latin typeface="メイリオ" charset="-128"/>
              </a:rPr>
              <a:t>CPU: 3.4GHz</a:t>
            </a:r>
          </a:p>
          <a:p>
            <a:pPr eaLnBrk="1" hangingPunct="1">
              <a:spcBef>
                <a:spcPct val="0"/>
              </a:spcBef>
              <a:buFontTx/>
              <a:buNone/>
            </a:pPr>
            <a:r>
              <a:rPr lang="en-US" altLang="ja-JP" sz="3600" b="0" dirty="0">
                <a:solidFill>
                  <a:schemeClr val="bg1"/>
                </a:solidFill>
                <a:latin typeface="メイリオ" charset="-128"/>
              </a:rPr>
              <a:t>Disk: 2TB</a:t>
            </a:r>
          </a:p>
          <a:p>
            <a:pPr eaLnBrk="1" hangingPunct="1">
              <a:spcBef>
                <a:spcPct val="0"/>
              </a:spcBef>
              <a:buFontTx/>
              <a:buNone/>
            </a:pPr>
            <a:r>
              <a:rPr lang="en-US" altLang="ja-JP" sz="3600" b="1" dirty="0">
                <a:solidFill>
                  <a:schemeClr val="bg1"/>
                </a:solidFill>
                <a:latin typeface="メイリオ" charset="-128"/>
              </a:rPr>
              <a:t>30</a:t>
            </a:r>
            <a:r>
              <a:rPr lang="ja-JP" altLang="en-US" sz="3600" b="1" dirty="0">
                <a:solidFill>
                  <a:schemeClr val="bg1"/>
                </a:solidFill>
                <a:latin typeface="メイリオ" charset="-128"/>
              </a:rPr>
              <a:t>分以内</a:t>
            </a:r>
            <a:r>
              <a:rPr lang="ja-JP" altLang="en-US" sz="3600" b="0" dirty="0">
                <a:solidFill>
                  <a:schemeClr val="bg1"/>
                </a:solidFill>
                <a:latin typeface="メイリオ" charset="-128"/>
              </a:rPr>
              <a:t>に作成、</a:t>
            </a:r>
          </a:p>
          <a:p>
            <a:pPr eaLnBrk="1" hangingPunct="1">
              <a:spcBef>
                <a:spcPct val="0"/>
              </a:spcBef>
              <a:buFontTx/>
              <a:buNone/>
            </a:pPr>
            <a:r>
              <a:rPr lang="ja-JP" altLang="en-US" sz="3600" b="1" dirty="0">
                <a:solidFill>
                  <a:schemeClr val="bg1"/>
                </a:solidFill>
                <a:latin typeface="メイリオ" charset="-128"/>
              </a:rPr>
              <a:t>約</a:t>
            </a:r>
            <a:r>
              <a:rPr lang="en-US" altLang="ja-JP" sz="3600" b="1" dirty="0">
                <a:solidFill>
                  <a:schemeClr val="bg1"/>
                </a:solidFill>
                <a:latin typeface="メイリオ" charset="-128"/>
              </a:rPr>
              <a:t>50</a:t>
            </a:r>
            <a:r>
              <a:rPr lang="ja-JP" altLang="en-US" sz="3600" b="1" dirty="0">
                <a:solidFill>
                  <a:schemeClr val="bg1"/>
                </a:solidFill>
                <a:latin typeface="メイリオ" charset="-128"/>
              </a:rPr>
              <a:t>円</a:t>
            </a:r>
            <a:r>
              <a:rPr lang="en-US" altLang="ja-JP" sz="3600" b="1" dirty="0">
                <a:solidFill>
                  <a:schemeClr val="bg1"/>
                </a:solidFill>
                <a:latin typeface="メイリオ" charset="-128"/>
              </a:rPr>
              <a:t>/</a:t>
            </a:r>
            <a:r>
              <a:rPr lang="ja-JP" altLang="en-US" sz="3600" b="1" dirty="0">
                <a:solidFill>
                  <a:schemeClr val="bg1"/>
                </a:solidFill>
                <a:latin typeface="メイリオ" charset="-128"/>
              </a:rPr>
              <a:t>時</a:t>
            </a:r>
            <a:r>
              <a:rPr lang="ja-JP" altLang="en-US" sz="3600" b="0" dirty="0">
                <a:solidFill>
                  <a:schemeClr val="bg1"/>
                </a:solidFill>
                <a:latin typeface="メイリオ" charset="-128"/>
              </a:rPr>
              <a:t>で利用可能</a:t>
            </a:r>
          </a:p>
        </p:txBody>
      </p:sp>
    </p:spTree>
    <p:extLst>
      <p:ext uri="{BB962C8B-B14F-4D97-AF65-F5344CB8AC3E}">
        <p14:creationId xmlns:p14="http://schemas.microsoft.com/office/powerpoint/2010/main" val="917818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19" y="470694"/>
            <a:ext cx="10774587" cy="591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sz="quarter" idx="10"/>
          </p:nvPr>
        </p:nvSpPr>
        <p:spPr/>
        <p:txBody>
          <a:bodyPr/>
          <a:lstStyle/>
          <a:p>
            <a:endParaRPr kumimoji="1" lang="ja-JP" altLang="en-US"/>
          </a:p>
        </p:txBody>
      </p:sp>
      <p:sp>
        <p:nvSpPr>
          <p:cNvPr id="8" name="Rectangle 6"/>
          <p:cNvSpPr>
            <a:spLocks noChangeArrowheads="1"/>
          </p:cNvSpPr>
          <p:nvPr/>
        </p:nvSpPr>
        <p:spPr bwMode="auto">
          <a:xfrm>
            <a:off x="792847" y="519275"/>
            <a:ext cx="5219885" cy="5797550"/>
          </a:xfrm>
          <a:prstGeom prst="rect">
            <a:avLst/>
          </a:prstGeom>
          <a:solidFill>
            <a:schemeClr val="tx1">
              <a:alpha val="7999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lvl1pPr>
              <a:spcBef>
                <a:spcPct val="20000"/>
              </a:spcBef>
              <a:buChar char="•"/>
              <a:defRPr kumimoji="1" sz="2800">
                <a:solidFill>
                  <a:schemeClr val="tx1"/>
                </a:solidFill>
                <a:latin typeface="Calibri" charset="0"/>
                <a:ea typeface="メイリオ" charset="-128"/>
              </a:defRPr>
            </a:lvl1pPr>
            <a:lvl2pPr marL="742950" indent="-285750">
              <a:spcBef>
                <a:spcPct val="20000"/>
              </a:spcBef>
              <a:buChar char="–"/>
              <a:defRPr kumimoji="1" sz="2400">
                <a:solidFill>
                  <a:schemeClr val="tx1"/>
                </a:solidFill>
                <a:latin typeface="Calibri" charset="0"/>
                <a:ea typeface="メイリオ" charset="-128"/>
              </a:defRPr>
            </a:lvl2pPr>
            <a:lvl3pPr marL="1143000" indent="-228600">
              <a:spcBef>
                <a:spcPct val="20000"/>
              </a:spcBef>
              <a:buChar char="•"/>
              <a:defRPr kumimoji="1" sz="2000">
                <a:solidFill>
                  <a:schemeClr val="tx1"/>
                </a:solidFill>
                <a:latin typeface="Calibri" charset="0"/>
                <a:ea typeface="メイリオ" charset="-128"/>
              </a:defRPr>
            </a:lvl3pPr>
            <a:lvl4pPr marL="1600200" indent="-228600">
              <a:spcBef>
                <a:spcPct val="20000"/>
              </a:spcBef>
              <a:buChar char="–"/>
              <a:defRPr kumimoji="1">
                <a:solidFill>
                  <a:schemeClr val="tx1"/>
                </a:solidFill>
                <a:latin typeface="Calibri" charset="0"/>
                <a:ea typeface="メイリオ" charset="-128"/>
              </a:defRPr>
            </a:lvl4pPr>
            <a:lvl5pPr marL="2057400" indent="-228600">
              <a:spcBef>
                <a:spcPct val="20000"/>
              </a:spcBef>
              <a:buChar char="»"/>
              <a:defRPr kumimoji="1">
                <a:solidFill>
                  <a:schemeClr val="tx1"/>
                </a:solidFill>
                <a:latin typeface="Calibri" charset="0"/>
                <a:ea typeface="メイリオ" charset="-128"/>
              </a:defRPr>
            </a:lvl5pPr>
            <a:lvl6pPr marL="2514600" indent="-228600" eaLnBrk="0" fontAlgn="base" hangingPunct="0">
              <a:spcBef>
                <a:spcPct val="20000"/>
              </a:spcBef>
              <a:spcAft>
                <a:spcPct val="0"/>
              </a:spcAft>
              <a:buChar char="»"/>
              <a:defRPr kumimoji="1">
                <a:solidFill>
                  <a:schemeClr val="tx1"/>
                </a:solidFill>
                <a:latin typeface="Calibri" charset="0"/>
                <a:ea typeface="メイリオ" charset="-128"/>
              </a:defRPr>
            </a:lvl6pPr>
            <a:lvl7pPr marL="2971800" indent="-228600" eaLnBrk="0" fontAlgn="base" hangingPunct="0">
              <a:spcBef>
                <a:spcPct val="20000"/>
              </a:spcBef>
              <a:spcAft>
                <a:spcPct val="0"/>
              </a:spcAft>
              <a:buChar char="»"/>
              <a:defRPr kumimoji="1">
                <a:solidFill>
                  <a:schemeClr val="tx1"/>
                </a:solidFill>
                <a:latin typeface="Calibri" charset="0"/>
                <a:ea typeface="メイリオ" charset="-128"/>
              </a:defRPr>
            </a:lvl7pPr>
            <a:lvl8pPr marL="3429000" indent="-228600" eaLnBrk="0" fontAlgn="base" hangingPunct="0">
              <a:spcBef>
                <a:spcPct val="20000"/>
              </a:spcBef>
              <a:spcAft>
                <a:spcPct val="0"/>
              </a:spcAft>
              <a:buChar char="»"/>
              <a:defRPr kumimoji="1">
                <a:solidFill>
                  <a:schemeClr val="tx1"/>
                </a:solidFill>
                <a:latin typeface="Calibri" charset="0"/>
                <a:ea typeface="メイリオ" charset="-128"/>
              </a:defRPr>
            </a:lvl8pPr>
            <a:lvl9pPr marL="3886200" indent="-228600" eaLnBrk="0" fontAlgn="base" hangingPunct="0">
              <a:spcBef>
                <a:spcPct val="20000"/>
              </a:spcBef>
              <a:spcAft>
                <a:spcPct val="0"/>
              </a:spcAft>
              <a:buChar char="»"/>
              <a:defRPr kumimoji="1">
                <a:solidFill>
                  <a:schemeClr val="tx1"/>
                </a:solidFill>
                <a:latin typeface="Calibri" charset="0"/>
                <a:ea typeface="メイリオ" charset="-128"/>
              </a:defRPr>
            </a:lvl9pPr>
          </a:lstStyle>
          <a:p>
            <a:pPr>
              <a:spcBef>
                <a:spcPct val="0"/>
              </a:spcBef>
              <a:buNone/>
            </a:pPr>
            <a:r>
              <a:rPr lang="ja-JP" altLang="en-US" sz="3600" dirty="0">
                <a:solidFill>
                  <a:schemeClr val="bg1"/>
                </a:solidFill>
                <a:latin typeface="メイリオ" charset="-128"/>
              </a:rPr>
              <a:t>もちろん、</a:t>
            </a:r>
          </a:p>
          <a:p>
            <a:pPr>
              <a:spcBef>
                <a:spcPct val="0"/>
              </a:spcBef>
              <a:buNone/>
            </a:pPr>
            <a:r>
              <a:rPr lang="ja-JP" altLang="en-US" sz="3600" dirty="0">
                <a:solidFill>
                  <a:schemeClr val="bg1"/>
                </a:solidFill>
                <a:latin typeface="メイリオ" charset="-128"/>
              </a:rPr>
              <a:t/>
            </a:r>
            <a:br>
              <a:rPr lang="ja-JP" altLang="en-US" sz="3600" dirty="0">
                <a:solidFill>
                  <a:schemeClr val="bg1"/>
                </a:solidFill>
                <a:latin typeface="メイリオ" charset="-128"/>
              </a:rPr>
            </a:br>
            <a:r>
              <a:rPr lang="ja-JP" altLang="en-US" sz="3600" b="1" dirty="0">
                <a:solidFill>
                  <a:schemeClr val="bg1"/>
                </a:solidFill>
                <a:latin typeface="メイリオ" charset="-128"/>
              </a:rPr>
              <a:t>仮想サーバー</a:t>
            </a:r>
            <a:r>
              <a:rPr lang="ja-JP" altLang="en-US" sz="3600" dirty="0">
                <a:solidFill>
                  <a:schemeClr val="bg1"/>
                </a:solidFill>
                <a:latin typeface="メイリオ" charset="-128"/>
              </a:rPr>
              <a:t>も</a:t>
            </a:r>
          </a:p>
          <a:p>
            <a:pPr>
              <a:spcBef>
                <a:spcPct val="0"/>
              </a:spcBef>
              <a:buNone/>
            </a:pPr>
            <a:r>
              <a:rPr lang="ja-JP" altLang="en-US" sz="3600" dirty="0">
                <a:solidFill>
                  <a:schemeClr val="bg1"/>
                </a:solidFill>
                <a:latin typeface="メイリオ" charset="-128"/>
              </a:rPr>
              <a:t>メモリ</a:t>
            </a:r>
            <a:r>
              <a:rPr lang="en-US" altLang="ja-JP" sz="3600" dirty="0">
                <a:solidFill>
                  <a:schemeClr val="bg1"/>
                </a:solidFill>
                <a:latin typeface="メイリオ" charset="-128"/>
              </a:rPr>
              <a:t>: 1G</a:t>
            </a:r>
          </a:p>
          <a:p>
            <a:pPr>
              <a:spcBef>
                <a:spcPct val="0"/>
              </a:spcBef>
              <a:buNone/>
            </a:pPr>
            <a:r>
              <a:rPr lang="en-US" altLang="ja-JP" sz="3600" dirty="0">
                <a:solidFill>
                  <a:schemeClr val="bg1"/>
                </a:solidFill>
                <a:latin typeface="メイリオ" charset="-128"/>
              </a:rPr>
              <a:t>CPU: 1</a:t>
            </a:r>
            <a:r>
              <a:rPr lang="ja-JP" altLang="en-US" sz="3600" dirty="0">
                <a:solidFill>
                  <a:schemeClr val="bg1"/>
                </a:solidFill>
                <a:latin typeface="メイリオ" charset="-128"/>
              </a:rPr>
              <a:t>コア</a:t>
            </a:r>
          </a:p>
          <a:p>
            <a:pPr>
              <a:spcBef>
                <a:spcPct val="0"/>
              </a:spcBef>
              <a:buNone/>
            </a:pPr>
            <a:r>
              <a:rPr lang="en-US" altLang="ja-JP" sz="3600" dirty="0">
                <a:solidFill>
                  <a:schemeClr val="bg1"/>
                </a:solidFill>
                <a:latin typeface="メイリオ" charset="-128"/>
              </a:rPr>
              <a:t>Disk: 25G</a:t>
            </a:r>
          </a:p>
          <a:p>
            <a:pPr>
              <a:spcBef>
                <a:spcPct val="0"/>
              </a:spcBef>
              <a:buNone/>
            </a:pPr>
            <a:r>
              <a:rPr lang="ja-JP" altLang="en-US" sz="3600" b="1" dirty="0">
                <a:solidFill>
                  <a:schemeClr val="bg1"/>
                </a:solidFill>
                <a:latin typeface="メイリオ" charset="-128"/>
              </a:rPr>
              <a:t>数分以内</a:t>
            </a:r>
            <a:r>
              <a:rPr lang="ja-JP" altLang="en-US" sz="3600" dirty="0">
                <a:solidFill>
                  <a:schemeClr val="bg1"/>
                </a:solidFill>
                <a:latin typeface="メイリオ" charset="-128"/>
              </a:rPr>
              <a:t>に作成、</a:t>
            </a:r>
          </a:p>
          <a:p>
            <a:pPr>
              <a:spcBef>
                <a:spcPct val="0"/>
              </a:spcBef>
              <a:buNone/>
            </a:pPr>
            <a:r>
              <a:rPr lang="ja-JP" altLang="en-US" sz="3600" b="1" dirty="0">
                <a:solidFill>
                  <a:schemeClr val="bg1"/>
                </a:solidFill>
                <a:latin typeface="メイリオ" charset="-128"/>
              </a:rPr>
              <a:t>約</a:t>
            </a:r>
            <a:r>
              <a:rPr lang="en-US" altLang="ja-JP" sz="3600" b="1" dirty="0">
                <a:solidFill>
                  <a:schemeClr val="bg1"/>
                </a:solidFill>
                <a:latin typeface="メイリオ" charset="-128"/>
              </a:rPr>
              <a:t>4</a:t>
            </a:r>
            <a:r>
              <a:rPr lang="ja-JP" altLang="en-US" sz="3600" b="1" dirty="0">
                <a:solidFill>
                  <a:schemeClr val="bg1"/>
                </a:solidFill>
                <a:latin typeface="メイリオ" charset="-128"/>
              </a:rPr>
              <a:t>円</a:t>
            </a:r>
            <a:r>
              <a:rPr lang="en-US" altLang="ja-JP" sz="3600" b="1" dirty="0">
                <a:solidFill>
                  <a:schemeClr val="bg1"/>
                </a:solidFill>
                <a:latin typeface="メイリオ" charset="-128"/>
              </a:rPr>
              <a:t>/</a:t>
            </a:r>
            <a:r>
              <a:rPr lang="ja-JP" altLang="en-US" sz="3600" b="1" dirty="0">
                <a:solidFill>
                  <a:schemeClr val="bg1"/>
                </a:solidFill>
                <a:latin typeface="メイリオ" charset="-128"/>
              </a:rPr>
              <a:t>時</a:t>
            </a:r>
            <a:r>
              <a:rPr lang="ja-JP" altLang="en-US" sz="3600" dirty="0">
                <a:solidFill>
                  <a:schemeClr val="bg1"/>
                </a:solidFill>
                <a:latin typeface="メイリオ" charset="-128"/>
              </a:rPr>
              <a:t>で利用可能</a:t>
            </a:r>
          </a:p>
        </p:txBody>
      </p:sp>
    </p:spTree>
    <p:extLst>
      <p:ext uri="{BB962C8B-B14F-4D97-AF65-F5344CB8AC3E}">
        <p14:creationId xmlns:p14="http://schemas.microsoft.com/office/powerpoint/2010/main" val="404997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豊富なサービスと</a:t>
            </a:r>
            <a:r>
              <a:rPr kumimoji="1" lang="en-US" altLang="ja-JP" dirty="0" smtClean="0"/>
              <a:t>API</a:t>
            </a:r>
            <a:endParaRPr kumimoji="1" lang="ja-JP" altLang="en-US" dirty="0"/>
          </a:p>
        </p:txBody>
      </p:sp>
      <p:sp>
        <p:nvSpPr>
          <p:cNvPr id="4" name="Rectangle 3"/>
          <p:cNvSpPr>
            <a:spLocks noChangeArrowheads="1"/>
          </p:cNvSpPr>
          <p:nvPr/>
        </p:nvSpPr>
        <p:spPr bwMode="auto">
          <a:xfrm>
            <a:off x="395288" y="1236663"/>
            <a:ext cx="11493500" cy="5372100"/>
          </a:xfrm>
          <a:prstGeom prst="rect">
            <a:avLst/>
          </a:prstGeom>
          <a:solidFill>
            <a:srgbClr val="003F69"/>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buFontTx/>
              <a:buNone/>
            </a:pPr>
            <a:endParaRPr kumimoji="0" lang="ja-JP" altLang="en-US" sz="1600">
              <a:solidFill>
                <a:srgbClr val="000000"/>
              </a:solidFill>
            </a:endParaRPr>
          </a:p>
        </p:txBody>
      </p:sp>
      <p:sp>
        <p:nvSpPr>
          <p:cNvPr id="5" name="Rectangle 4"/>
          <p:cNvSpPr>
            <a:spLocks noChangeArrowheads="1"/>
          </p:cNvSpPr>
          <p:nvPr/>
        </p:nvSpPr>
        <p:spPr bwMode="auto">
          <a:xfrm>
            <a:off x="447675" y="4995863"/>
            <a:ext cx="7458075" cy="1298575"/>
          </a:xfrm>
          <a:prstGeom prst="rect">
            <a:avLst/>
          </a:prstGeom>
          <a:solidFill>
            <a:srgbClr val="83D1F5"/>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6" name="Group 5"/>
          <p:cNvGrpSpPr>
            <a:grpSpLocks/>
          </p:cNvGrpSpPr>
          <p:nvPr/>
        </p:nvGrpSpPr>
        <p:grpSpPr bwMode="auto">
          <a:xfrm>
            <a:off x="2376488" y="5592763"/>
            <a:ext cx="1741487" cy="317500"/>
            <a:chOff x="251" y="2377"/>
            <a:chExt cx="823" cy="172"/>
          </a:xfrm>
        </p:grpSpPr>
        <p:grpSp>
          <p:nvGrpSpPr>
            <p:cNvPr id="7" name="Group 6"/>
            <p:cNvGrpSpPr>
              <a:grpSpLocks/>
            </p:cNvGrpSpPr>
            <p:nvPr/>
          </p:nvGrpSpPr>
          <p:grpSpPr bwMode="auto">
            <a:xfrm>
              <a:off x="251" y="2377"/>
              <a:ext cx="823" cy="172"/>
              <a:chOff x="-617" y="2403"/>
              <a:chExt cx="665" cy="139"/>
            </a:xfrm>
          </p:grpSpPr>
          <p:sp>
            <p:nvSpPr>
              <p:cNvPr id="9" name="AutoShape 7"/>
              <p:cNvSpPr>
                <a:spLocks noChangeArrowheads="1"/>
              </p:cNvSpPr>
              <p:nvPr/>
            </p:nvSpPr>
            <p:spPr bwMode="auto">
              <a:xfrm>
                <a:off x="-577" y="2403"/>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10" name="Group 8"/>
              <p:cNvGrpSpPr>
                <a:grpSpLocks/>
              </p:cNvGrpSpPr>
              <p:nvPr/>
            </p:nvGrpSpPr>
            <p:grpSpPr bwMode="auto">
              <a:xfrm flipH="1">
                <a:off x="-22" y="2426"/>
                <a:ext cx="70" cy="97"/>
                <a:chOff x="381" y="2500"/>
                <a:chExt cx="70" cy="97"/>
              </a:xfrm>
            </p:grpSpPr>
            <p:sp>
              <p:nvSpPr>
                <p:cNvPr id="15" name="AutoShape 9"/>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6" name="Oval 10"/>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7" name="Oval 11"/>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nvGrpSpPr>
              <p:cNvPr id="11" name="Group 12"/>
              <p:cNvGrpSpPr>
                <a:grpSpLocks/>
              </p:cNvGrpSpPr>
              <p:nvPr/>
            </p:nvGrpSpPr>
            <p:grpSpPr bwMode="auto">
              <a:xfrm>
                <a:off x="-617" y="2426"/>
                <a:ext cx="70" cy="97"/>
                <a:chOff x="381" y="2500"/>
                <a:chExt cx="70" cy="97"/>
              </a:xfrm>
            </p:grpSpPr>
            <p:sp>
              <p:nvSpPr>
                <p:cNvPr id="12" name="AutoShape 13"/>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3" name="Oval 14"/>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4" name="Oval 15"/>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sp>
          <p:nvSpPr>
            <p:cNvPr id="8" name="Freeform 16"/>
            <p:cNvSpPr>
              <a:spLocks/>
            </p:cNvSpPr>
            <p:nvPr/>
          </p:nvSpPr>
          <p:spPr bwMode="auto">
            <a:xfrm>
              <a:off x="313" y="2387"/>
              <a:ext cx="701" cy="150"/>
            </a:xfrm>
            <a:custGeom>
              <a:avLst/>
              <a:gdLst>
                <a:gd name="T0" fmla="*/ 64 w 566"/>
                <a:gd name="T1" fmla="*/ 232 h 123"/>
                <a:gd name="T2" fmla="*/ 64 w 566"/>
                <a:gd name="T3" fmla="*/ 232 h 123"/>
                <a:gd name="T4" fmla="*/ 51 w 566"/>
                <a:gd name="T5" fmla="*/ 231 h 123"/>
                <a:gd name="T6" fmla="*/ 40 w 566"/>
                <a:gd name="T7" fmla="*/ 226 h 123"/>
                <a:gd name="T8" fmla="*/ 30 w 566"/>
                <a:gd name="T9" fmla="*/ 219 h 123"/>
                <a:gd name="T10" fmla="*/ 17 w 566"/>
                <a:gd name="T11" fmla="*/ 211 h 123"/>
                <a:gd name="T12" fmla="*/ 9 w 566"/>
                <a:gd name="T13" fmla="*/ 203 h 123"/>
                <a:gd name="T14" fmla="*/ 2 w 566"/>
                <a:gd name="T15" fmla="*/ 193 h 123"/>
                <a:gd name="T16" fmla="*/ 0 w 566"/>
                <a:gd name="T17" fmla="*/ 179 h 123"/>
                <a:gd name="T18" fmla="*/ 0 w 566"/>
                <a:gd name="T19" fmla="*/ 167 h 123"/>
                <a:gd name="T20" fmla="*/ 0 w 566"/>
                <a:gd name="T21" fmla="*/ 167 h 123"/>
                <a:gd name="T22" fmla="*/ 0 w 566"/>
                <a:gd name="T23" fmla="*/ 64 h 123"/>
                <a:gd name="T24" fmla="*/ 0 w 566"/>
                <a:gd name="T25" fmla="*/ 64 h 123"/>
                <a:gd name="T26" fmla="*/ 0 w 566"/>
                <a:gd name="T27" fmla="*/ 53 h 123"/>
                <a:gd name="T28" fmla="*/ 2 w 566"/>
                <a:gd name="T29" fmla="*/ 38 h 123"/>
                <a:gd name="T30" fmla="*/ 9 w 566"/>
                <a:gd name="T31" fmla="*/ 28 h 123"/>
                <a:gd name="T32" fmla="*/ 17 w 566"/>
                <a:gd name="T33" fmla="*/ 19 h 123"/>
                <a:gd name="T34" fmla="*/ 30 w 566"/>
                <a:gd name="T35" fmla="*/ 11 h 123"/>
                <a:gd name="T36" fmla="*/ 40 w 566"/>
                <a:gd name="T37" fmla="*/ 6 h 123"/>
                <a:gd name="T38" fmla="*/ 51 w 566"/>
                <a:gd name="T39" fmla="*/ 0 h 123"/>
                <a:gd name="T40" fmla="*/ 64 w 566"/>
                <a:gd name="T41" fmla="*/ 0 h 123"/>
                <a:gd name="T42" fmla="*/ 1012 w 566"/>
                <a:gd name="T43" fmla="*/ 0 h 123"/>
                <a:gd name="T44" fmla="*/ 1012 w 566"/>
                <a:gd name="T45" fmla="*/ 0 h 123"/>
                <a:gd name="T46" fmla="*/ 1024 w 566"/>
                <a:gd name="T47" fmla="*/ 0 h 123"/>
                <a:gd name="T48" fmla="*/ 1037 w 566"/>
                <a:gd name="T49" fmla="*/ 6 h 123"/>
                <a:gd name="T50" fmla="*/ 1049 w 566"/>
                <a:gd name="T51" fmla="*/ 11 h 123"/>
                <a:gd name="T52" fmla="*/ 1059 w 566"/>
                <a:gd name="T53" fmla="*/ 19 h 123"/>
                <a:gd name="T54" fmla="*/ 1066 w 566"/>
                <a:gd name="T55" fmla="*/ 28 h 123"/>
                <a:gd name="T56" fmla="*/ 1073 w 566"/>
                <a:gd name="T57" fmla="*/ 38 h 123"/>
                <a:gd name="T58" fmla="*/ 1075 w 566"/>
                <a:gd name="T59" fmla="*/ 53 h 123"/>
                <a:gd name="T60" fmla="*/ 1075 w 566"/>
                <a:gd name="T61" fmla="*/ 64 h 123"/>
                <a:gd name="T62" fmla="*/ 1075 w 566"/>
                <a:gd name="T63" fmla="*/ 64 h 123"/>
                <a:gd name="T64" fmla="*/ 1075 w 566"/>
                <a:gd name="T65" fmla="*/ 167 h 123"/>
                <a:gd name="T66" fmla="*/ 1075 w 566"/>
                <a:gd name="T67" fmla="*/ 167 h 123"/>
                <a:gd name="T68" fmla="*/ 1075 w 566"/>
                <a:gd name="T69" fmla="*/ 179 h 123"/>
                <a:gd name="T70" fmla="*/ 1073 w 566"/>
                <a:gd name="T71" fmla="*/ 193 h 123"/>
                <a:gd name="T72" fmla="*/ 1066 w 566"/>
                <a:gd name="T73" fmla="*/ 203 h 123"/>
                <a:gd name="T74" fmla="*/ 1059 w 566"/>
                <a:gd name="T75" fmla="*/ 211 h 123"/>
                <a:gd name="T76" fmla="*/ 1049 w 566"/>
                <a:gd name="T77" fmla="*/ 219 h 123"/>
                <a:gd name="T78" fmla="*/ 1037 w 566"/>
                <a:gd name="T79" fmla="*/ 226 h 123"/>
                <a:gd name="T80" fmla="*/ 1024 w 566"/>
                <a:gd name="T81" fmla="*/ 231 h 123"/>
                <a:gd name="T82" fmla="*/ 1012 w 566"/>
                <a:gd name="T83" fmla="*/ 232 h 123"/>
                <a:gd name="T84" fmla="*/ 64 w 566"/>
                <a:gd name="T85" fmla="*/ 232 h 123"/>
                <a:gd name="T86" fmla="*/ 64 w 566"/>
                <a:gd name="T87" fmla="*/ 232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003F6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nvGrpSpPr>
          <p:cNvPr id="18" name="Group 17"/>
          <p:cNvGrpSpPr>
            <a:grpSpLocks/>
          </p:cNvGrpSpPr>
          <p:nvPr/>
        </p:nvGrpSpPr>
        <p:grpSpPr bwMode="auto">
          <a:xfrm>
            <a:off x="4205288" y="5592763"/>
            <a:ext cx="1741487" cy="317500"/>
            <a:chOff x="251" y="2377"/>
            <a:chExt cx="823" cy="172"/>
          </a:xfrm>
        </p:grpSpPr>
        <p:grpSp>
          <p:nvGrpSpPr>
            <p:cNvPr id="19" name="Group 18"/>
            <p:cNvGrpSpPr>
              <a:grpSpLocks/>
            </p:cNvGrpSpPr>
            <p:nvPr/>
          </p:nvGrpSpPr>
          <p:grpSpPr bwMode="auto">
            <a:xfrm>
              <a:off x="251" y="2377"/>
              <a:ext cx="823" cy="172"/>
              <a:chOff x="-617" y="2403"/>
              <a:chExt cx="665" cy="139"/>
            </a:xfrm>
          </p:grpSpPr>
          <p:sp>
            <p:nvSpPr>
              <p:cNvPr id="21" name="AutoShape 19"/>
              <p:cNvSpPr>
                <a:spLocks noChangeArrowheads="1"/>
              </p:cNvSpPr>
              <p:nvPr/>
            </p:nvSpPr>
            <p:spPr bwMode="auto">
              <a:xfrm>
                <a:off x="-577" y="2403"/>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22" name="Group 20"/>
              <p:cNvGrpSpPr>
                <a:grpSpLocks/>
              </p:cNvGrpSpPr>
              <p:nvPr/>
            </p:nvGrpSpPr>
            <p:grpSpPr bwMode="auto">
              <a:xfrm flipH="1">
                <a:off x="-22" y="2426"/>
                <a:ext cx="70" cy="97"/>
                <a:chOff x="381" y="2500"/>
                <a:chExt cx="70" cy="97"/>
              </a:xfrm>
            </p:grpSpPr>
            <p:sp>
              <p:nvSpPr>
                <p:cNvPr id="27" name="AutoShape 21"/>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8" name="Oval 22"/>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9" name="Oval 23"/>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nvGrpSpPr>
              <p:cNvPr id="23" name="Group 24"/>
              <p:cNvGrpSpPr>
                <a:grpSpLocks/>
              </p:cNvGrpSpPr>
              <p:nvPr/>
            </p:nvGrpSpPr>
            <p:grpSpPr bwMode="auto">
              <a:xfrm>
                <a:off x="-617" y="2426"/>
                <a:ext cx="70" cy="97"/>
                <a:chOff x="381" y="2500"/>
                <a:chExt cx="70" cy="97"/>
              </a:xfrm>
            </p:grpSpPr>
            <p:sp>
              <p:nvSpPr>
                <p:cNvPr id="24" name="AutoShape 25"/>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5" name="Oval 26"/>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6" name="Oval 27"/>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sp>
          <p:nvSpPr>
            <p:cNvPr id="20" name="Freeform 28"/>
            <p:cNvSpPr>
              <a:spLocks/>
            </p:cNvSpPr>
            <p:nvPr/>
          </p:nvSpPr>
          <p:spPr bwMode="auto">
            <a:xfrm>
              <a:off x="313" y="2387"/>
              <a:ext cx="701" cy="150"/>
            </a:xfrm>
            <a:custGeom>
              <a:avLst/>
              <a:gdLst>
                <a:gd name="T0" fmla="*/ 64 w 566"/>
                <a:gd name="T1" fmla="*/ 232 h 123"/>
                <a:gd name="T2" fmla="*/ 64 w 566"/>
                <a:gd name="T3" fmla="*/ 232 h 123"/>
                <a:gd name="T4" fmla="*/ 51 w 566"/>
                <a:gd name="T5" fmla="*/ 231 h 123"/>
                <a:gd name="T6" fmla="*/ 40 w 566"/>
                <a:gd name="T7" fmla="*/ 226 h 123"/>
                <a:gd name="T8" fmla="*/ 30 w 566"/>
                <a:gd name="T9" fmla="*/ 219 h 123"/>
                <a:gd name="T10" fmla="*/ 17 w 566"/>
                <a:gd name="T11" fmla="*/ 211 h 123"/>
                <a:gd name="T12" fmla="*/ 9 w 566"/>
                <a:gd name="T13" fmla="*/ 203 h 123"/>
                <a:gd name="T14" fmla="*/ 2 w 566"/>
                <a:gd name="T15" fmla="*/ 193 h 123"/>
                <a:gd name="T16" fmla="*/ 0 w 566"/>
                <a:gd name="T17" fmla="*/ 179 h 123"/>
                <a:gd name="T18" fmla="*/ 0 w 566"/>
                <a:gd name="T19" fmla="*/ 167 h 123"/>
                <a:gd name="T20" fmla="*/ 0 w 566"/>
                <a:gd name="T21" fmla="*/ 167 h 123"/>
                <a:gd name="T22" fmla="*/ 0 w 566"/>
                <a:gd name="T23" fmla="*/ 64 h 123"/>
                <a:gd name="T24" fmla="*/ 0 w 566"/>
                <a:gd name="T25" fmla="*/ 64 h 123"/>
                <a:gd name="T26" fmla="*/ 0 w 566"/>
                <a:gd name="T27" fmla="*/ 53 h 123"/>
                <a:gd name="T28" fmla="*/ 2 w 566"/>
                <a:gd name="T29" fmla="*/ 38 h 123"/>
                <a:gd name="T30" fmla="*/ 9 w 566"/>
                <a:gd name="T31" fmla="*/ 28 h 123"/>
                <a:gd name="T32" fmla="*/ 17 w 566"/>
                <a:gd name="T33" fmla="*/ 19 h 123"/>
                <a:gd name="T34" fmla="*/ 30 w 566"/>
                <a:gd name="T35" fmla="*/ 11 h 123"/>
                <a:gd name="T36" fmla="*/ 40 w 566"/>
                <a:gd name="T37" fmla="*/ 6 h 123"/>
                <a:gd name="T38" fmla="*/ 51 w 566"/>
                <a:gd name="T39" fmla="*/ 0 h 123"/>
                <a:gd name="T40" fmla="*/ 64 w 566"/>
                <a:gd name="T41" fmla="*/ 0 h 123"/>
                <a:gd name="T42" fmla="*/ 1012 w 566"/>
                <a:gd name="T43" fmla="*/ 0 h 123"/>
                <a:gd name="T44" fmla="*/ 1012 w 566"/>
                <a:gd name="T45" fmla="*/ 0 h 123"/>
                <a:gd name="T46" fmla="*/ 1024 w 566"/>
                <a:gd name="T47" fmla="*/ 0 h 123"/>
                <a:gd name="T48" fmla="*/ 1037 w 566"/>
                <a:gd name="T49" fmla="*/ 6 h 123"/>
                <a:gd name="T50" fmla="*/ 1049 w 566"/>
                <a:gd name="T51" fmla="*/ 11 h 123"/>
                <a:gd name="T52" fmla="*/ 1059 w 566"/>
                <a:gd name="T53" fmla="*/ 19 h 123"/>
                <a:gd name="T54" fmla="*/ 1066 w 566"/>
                <a:gd name="T55" fmla="*/ 28 h 123"/>
                <a:gd name="T56" fmla="*/ 1073 w 566"/>
                <a:gd name="T57" fmla="*/ 38 h 123"/>
                <a:gd name="T58" fmla="*/ 1075 w 566"/>
                <a:gd name="T59" fmla="*/ 53 h 123"/>
                <a:gd name="T60" fmla="*/ 1075 w 566"/>
                <a:gd name="T61" fmla="*/ 64 h 123"/>
                <a:gd name="T62" fmla="*/ 1075 w 566"/>
                <a:gd name="T63" fmla="*/ 64 h 123"/>
                <a:gd name="T64" fmla="*/ 1075 w 566"/>
                <a:gd name="T65" fmla="*/ 167 h 123"/>
                <a:gd name="T66" fmla="*/ 1075 w 566"/>
                <a:gd name="T67" fmla="*/ 167 h 123"/>
                <a:gd name="T68" fmla="*/ 1075 w 566"/>
                <a:gd name="T69" fmla="*/ 179 h 123"/>
                <a:gd name="T70" fmla="*/ 1073 w 566"/>
                <a:gd name="T71" fmla="*/ 193 h 123"/>
                <a:gd name="T72" fmla="*/ 1066 w 566"/>
                <a:gd name="T73" fmla="*/ 203 h 123"/>
                <a:gd name="T74" fmla="*/ 1059 w 566"/>
                <a:gd name="T75" fmla="*/ 211 h 123"/>
                <a:gd name="T76" fmla="*/ 1049 w 566"/>
                <a:gd name="T77" fmla="*/ 219 h 123"/>
                <a:gd name="T78" fmla="*/ 1037 w 566"/>
                <a:gd name="T79" fmla="*/ 226 h 123"/>
                <a:gd name="T80" fmla="*/ 1024 w 566"/>
                <a:gd name="T81" fmla="*/ 231 h 123"/>
                <a:gd name="T82" fmla="*/ 1012 w 566"/>
                <a:gd name="T83" fmla="*/ 232 h 123"/>
                <a:gd name="T84" fmla="*/ 64 w 566"/>
                <a:gd name="T85" fmla="*/ 232 h 123"/>
                <a:gd name="T86" fmla="*/ 64 w 566"/>
                <a:gd name="T87" fmla="*/ 232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003F6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nvGrpSpPr>
          <p:cNvPr id="30" name="Group 29"/>
          <p:cNvGrpSpPr>
            <a:grpSpLocks/>
          </p:cNvGrpSpPr>
          <p:nvPr/>
        </p:nvGrpSpPr>
        <p:grpSpPr bwMode="auto">
          <a:xfrm>
            <a:off x="5932488" y="5592763"/>
            <a:ext cx="1741487" cy="317500"/>
            <a:chOff x="251" y="2377"/>
            <a:chExt cx="823" cy="172"/>
          </a:xfrm>
        </p:grpSpPr>
        <p:grpSp>
          <p:nvGrpSpPr>
            <p:cNvPr id="31" name="Group 30"/>
            <p:cNvGrpSpPr>
              <a:grpSpLocks/>
            </p:cNvGrpSpPr>
            <p:nvPr/>
          </p:nvGrpSpPr>
          <p:grpSpPr bwMode="auto">
            <a:xfrm>
              <a:off x="251" y="2377"/>
              <a:ext cx="823" cy="172"/>
              <a:chOff x="-617" y="2403"/>
              <a:chExt cx="665" cy="139"/>
            </a:xfrm>
          </p:grpSpPr>
          <p:sp>
            <p:nvSpPr>
              <p:cNvPr id="33" name="AutoShape 31"/>
              <p:cNvSpPr>
                <a:spLocks noChangeArrowheads="1"/>
              </p:cNvSpPr>
              <p:nvPr/>
            </p:nvSpPr>
            <p:spPr bwMode="auto">
              <a:xfrm>
                <a:off x="-577" y="2403"/>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34" name="Group 32"/>
              <p:cNvGrpSpPr>
                <a:grpSpLocks/>
              </p:cNvGrpSpPr>
              <p:nvPr/>
            </p:nvGrpSpPr>
            <p:grpSpPr bwMode="auto">
              <a:xfrm flipH="1">
                <a:off x="-22" y="2426"/>
                <a:ext cx="70" cy="97"/>
                <a:chOff x="381" y="2500"/>
                <a:chExt cx="70" cy="97"/>
              </a:xfrm>
            </p:grpSpPr>
            <p:sp>
              <p:nvSpPr>
                <p:cNvPr id="39" name="AutoShape 33"/>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40" name="Oval 34"/>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41" name="Oval 35"/>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nvGrpSpPr>
              <p:cNvPr id="35" name="Group 36"/>
              <p:cNvGrpSpPr>
                <a:grpSpLocks/>
              </p:cNvGrpSpPr>
              <p:nvPr/>
            </p:nvGrpSpPr>
            <p:grpSpPr bwMode="auto">
              <a:xfrm>
                <a:off x="-617" y="2426"/>
                <a:ext cx="70" cy="97"/>
                <a:chOff x="381" y="2500"/>
                <a:chExt cx="70" cy="97"/>
              </a:xfrm>
            </p:grpSpPr>
            <p:sp>
              <p:nvSpPr>
                <p:cNvPr id="36" name="AutoShape 37"/>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7" name="Oval 38"/>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8" name="Oval 39"/>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sp>
          <p:nvSpPr>
            <p:cNvPr id="32" name="Freeform 40"/>
            <p:cNvSpPr>
              <a:spLocks/>
            </p:cNvSpPr>
            <p:nvPr/>
          </p:nvSpPr>
          <p:spPr bwMode="auto">
            <a:xfrm>
              <a:off x="313" y="2387"/>
              <a:ext cx="701" cy="150"/>
            </a:xfrm>
            <a:custGeom>
              <a:avLst/>
              <a:gdLst>
                <a:gd name="T0" fmla="*/ 64 w 566"/>
                <a:gd name="T1" fmla="*/ 232 h 123"/>
                <a:gd name="T2" fmla="*/ 64 w 566"/>
                <a:gd name="T3" fmla="*/ 232 h 123"/>
                <a:gd name="T4" fmla="*/ 51 w 566"/>
                <a:gd name="T5" fmla="*/ 231 h 123"/>
                <a:gd name="T6" fmla="*/ 40 w 566"/>
                <a:gd name="T7" fmla="*/ 226 h 123"/>
                <a:gd name="T8" fmla="*/ 30 w 566"/>
                <a:gd name="T9" fmla="*/ 219 h 123"/>
                <a:gd name="T10" fmla="*/ 17 w 566"/>
                <a:gd name="T11" fmla="*/ 211 h 123"/>
                <a:gd name="T12" fmla="*/ 9 w 566"/>
                <a:gd name="T13" fmla="*/ 203 h 123"/>
                <a:gd name="T14" fmla="*/ 2 w 566"/>
                <a:gd name="T15" fmla="*/ 193 h 123"/>
                <a:gd name="T16" fmla="*/ 0 w 566"/>
                <a:gd name="T17" fmla="*/ 179 h 123"/>
                <a:gd name="T18" fmla="*/ 0 w 566"/>
                <a:gd name="T19" fmla="*/ 167 h 123"/>
                <a:gd name="T20" fmla="*/ 0 w 566"/>
                <a:gd name="T21" fmla="*/ 167 h 123"/>
                <a:gd name="T22" fmla="*/ 0 w 566"/>
                <a:gd name="T23" fmla="*/ 64 h 123"/>
                <a:gd name="T24" fmla="*/ 0 w 566"/>
                <a:gd name="T25" fmla="*/ 64 h 123"/>
                <a:gd name="T26" fmla="*/ 0 w 566"/>
                <a:gd name="T27" fmla="*/ 53 h 123"/>
                <a:gd name="T28" fmla="*/ 2 w 566"/>
                <a:gd name="T29" fmla="*/ 38 h 123"/>
                <a:gd name="T30" fmla="*/ 9 w 566"/>
                <a:gd name="T31" fmla="*/ 28 h 123"/>
                <a:gd name="T32" fmla="*/ 17 w 566"/>
                <a:gd name="T33" fmla="*/ 19 h 123"/>
                <a:gd name="T34" fmla="*/ 30 w 566"/>
                <a:gd name="T35" fmla="*/ 11 h 123"/>
                <a:gd name="T36" fmla="*/ 40 w 566"/>
                <a:gd name="T37" fmla="*/ 6 h 123"/>
                <a:gd name="T38" fmla="*/ 51 w 566"/>
                <a:gd name="T39" fmla="*/ 0 h 123"/>
                <a:gd name="T40" fmla="*/ 64 w 566"/>
                <a:gd name="T41" fmla="*/ 0 h 123"/>
                <a:gd name="T42" fmla="*/ 1012 w 566"/>
                <a:gd name="T43" fmla="*/ 0 h 123"/>
                <a:gd name="T44" fmla="*/ 1012 w 566"/>
                <a:gd name="T45" fmla="*/ 0 h 123"/>
                <a:gd name="T46" fmla="*/ 1024 w 566"/>
                <a:gd name="T47" fmla="*/ 0 h 123"/>
                <a:gd name="T48" fmla="*/ 1037 w 566"/>
                <a:gd name="T49" fmla="*/ 6 h 123"/>
                <a:gd name="T50" fmla="*/ 1049 w 566"/>
                <a:gd name="T51" fmla="*/ 11 h 123"/>
                <a:gd name="T52" fmla="*/ 1059 w 566"/>
                <a:gd name="T53" fmla="*/ 19 h 123"/>
                <a:gd name="T54" fmla="*/ 1066 w 566"/>
                <a:gd name="T55" fmla="*/ 28 h 123"/>
                <a:gd name="T56" fmla="*/ 1073 w 566"/>
                <a:gd name="T57" fmla="*/ 38 h 123"/>
                <a:gd name="T58" fmla="*/ 1075 w 566"/>
                <a:gd name="T59" fmla="*/ 53 h 123"/>
                <a:gd name="T60" fmla="*/ 1075 w 566"/>
                <a:gd name="T61" fmla="*/ 64 h 123"/>
                <a:gd name="T62" fmla="*/ 1075 w 566"/>
                <a:gd name="T63" fmla="*/ 64 h 123"/>
                <a:gd name="T64" fmla="*/ 1075 w 566"/>
                <a:gd name="T65" fmla="*/ 167 h 123"/>
                <a:gd name="T66" fmla="*/ 1075 w 566"/>
                <a:gd name="T67" fmla="*/ 167 h 123"/>
                <a:gd name="T68" fmla="*/ 1075 w 566"/>
                <a:gd name="T69" fmla="*/ 179 h 123"/>
                <a:gd name="T70" fmla="*/ 1073 w 566"/>
                <a:gd name="T71" fmla="*/ 193 h 123"/>
                <a:gd name="T72" fmla="*/ 1066 w 566"/>
                <a:gd name="T73" fmla="*/ 203 h 123"/>
                <a:gd name="T74" fmla="*/ 1059 w 566"/>
                <a:gd name="T75" fmla="*/ 211 h 123"/>
                <a:gd name="T76" fmla="*/ 1049 w 566"/>
                <a:gd name="T77" fmla="*/ 219 h 123"/>
                <a:gd name="T78" fmla="*/ 1037 w 566"/>
                <a:gd name="T79" fmla="*/ 226 h 123"/>
                <a:gd name="T80" fmla="*/ 1024 w 566"/>
                <a:gd name="T81" fmla="*/ 231 h 123"/>
                <a:gd name="T82" fmla="*/ 1012 w 566"/>
                <a:gd name="T83" fmla="*/ 232 h 123"/>
                <a:gd name="T84" fmla="*/ 64 w 566"/>
                <a:gd name="T85" fmla="*/ 232 h 123"/>
                <a:gd name="T86" fmla="*/ 64 w 566"/>
                <a:gd name="T87" fmla="*/ 232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003F6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nvGrpSpPr>
          <p:cNvPr id="42" name="Group 41"/>
          <p:cNvGrpSpPr>
            <a:grpSpLocks/>
          </p:cNvGrpSpPr>
          <p:nvPr/>
        </p:nvGrpSpPr>
        <p:grpSpPr bwMode="auto">
          <a:xfrm>
            <a:off x="571500" y="5592763"/>
            <a:ext cx="1741488" cy="317500"/>
            <a:chOff x="251" y="2377"/>
            <a:chExt cx="823" cy="172"/>
          </a:xfrm>
        </p:grpSpPr>
        <p:grpSp>
          <p:nvGrpSpPr>
            <p:cNvPr id="43" name="Group 42"/>
            <p:cNvGrpSpPr>
              <a:grpSpLocks/>
            </p:cNvGrpSpPr>
            <p:nvPr/>
          </p:nvGrpSpPr>
          <p:grpSpPr bwMode="auto">
            <a:xfrm>
              <a:off x="251" y="2377"/>
              <a:ext cx="823" cy="172"/>
              <a:chOff x="-617" y="2403"/>
              <a:chExt cx="665" cy="139"/>
            </a:xfrm>
          </p:grpSpPr>
          <p:sp>
            <p:nvSpPr>
              <p:cNvPr id="45" name="AutoShape 43"/>
              <p:cNvSpPr>
                <a:spLocks noChangeArrowheads="1"/>
              </p:cNvSpPr>
              <p:nvPr/>
            </p:nvSpPr>
            <p:spPr bwMode="auto">
              <a:xfrm>
                <a:off x="-577" y="2403"/>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46" name="Group 44"/>
              <p:cNvGrpSpPr>
                <a:grpSpLocks/>
              </p:cNvGrpSpPr>
              <p:nvPr/>
            </p:nvGrpSpPr>
            <p:grpSpPr bwMode="auto">
              <a:xfrm flipH="1">
                <a:off x="-22" y="2426"/>
                <a:ext cx="70" cy="97"/>
                <a:chOff x="381" y="2500"/>
                <a:chExt cx="70" cy="97"/>
              </a:xfrm>
            </p:grpSpPr>
            <p:sp>
              <p:nvSpPr>
                <p:cNvPr id="51" name="AutoShape 45"/>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52" name="Oval 46"/>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53" name="Oval 47"/>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nvGrpSpPr>
              <p:cNvPr id="47" name="Group 48"/>
              <p:cNvGrpSpPr>
                <a:grpSpLocks/>
              </p:cNvGrpSpPr>
              <p:nvPr/>
            </p:nvGrpSpPr>
            <p:grpSpPr bwMode="auto">
              <a:xfrm>
                <a:off x="-617" y="2426"/>
                <a:ext cx="70" cy="97"/>
                <a:chOff x="381" y="2500"/>
                <a:chExt cx="70" cy="97"/>
              </a:xfrm>
            </p:grpSpPr>
            <p:sp>
              <p:nvSpPr>
                <p:cNvPr id="48" name="AutoShape 49"/>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49" name="Oval 50"/>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50" name="Oval 51"/>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sp>
          <p:nvSpPr>
            <p:cNvPr id="44" name="Freeform 52"/>
            <p:cNvSpPr>
              <a:spLocks/>
            </p:cNvSpPr>
            <p:nvPr/>
          </p:nvSpPr>
          <p:spPr bwMode="auto">
            <a:xfrm>
              <a:off x="313" y="2387"/>
              <a:ext cx="701" cy="150"/>
            </a:xfrm>
            <a:custGeom>
              <a:avLst/>
              <a:gdLst>
                <a:gd name="T0" fmla="*/ 64 w 566"/>
                <a:gd name="T1" fmla="*/ 232 h 123"/>
                <a:gd name="T2" fmla="*/ 64 w 566"/>
                <a:gd name="T3" fmla="*/ 232 h 123"/>
                <a:gd name="T4" fmla="*/ 51 w 566"/>
                <a:gd name="T5" fmla="*/ 231 h 123"/>
                <a:gd name="T6" fmla="*/ 40 w 566"/>
                <a:gd name="T7" fmla="*/ 226 h 123"/>
                <a:gd name="T8" fmla="*/ 30 w 566"/>
                <a:gd name="T9" fmla="*/ 219 h 123"/>
                <a:gd name="T10" fmla="*/ 17 w 566"/>
                <a:gd name="T11" fmla="*/ 211 h 123"/>
                <a:gd name="T12" fmla="*/ 9 w 566"/>
                <a:gd name="T13" fmla="*/ 203 h 123"/>
                <a:gd name="T14" fmla="*/ 2 w 566"/>
                <a:gd name="T15" fmla="*/ 193 h 123"/>
                <a:gd name="T16" fmla="*/ 0 w 566"/>
                <a:gd name="T17" fmla="*/ 179 h 123"/>
                <a:gd name="T18" fmla="*/ 0 w 566"/>
                <a:gd name="T19" fmla="*/ 167 h 123"/>
                <a:gd name="T20" fmla="*/ 0 w 566"/>
                <a:gd name="T21" fmla="*/ 167 h 123"/>
                <a:gd name="T22" fmla="*/ 0 w 566"/>
                <a:gd name="T23" fmla="*/ 64 h 123"/>
                <a:gd name="T24" fmla="*/ 0 w 566"/>
                <a:gd name="T25" fmla="*/ 64 h 123"/>
                <a:gd name="T26" fmla="*/ 0 w 566"/>
                <a:gd name="T27" fmla="*/ 53 h 123"/>
                <a:gd name="T28" fmla="*/ 2 w 566"/>
                <a:gd name="T29" fmla="*/ 38 h 123"/>
                <a:gd name="T30" fmla="*/ 9 w 566"/>
                <a:gd name="T31" fmla="*/ 28 h 123"/>
                <a:gd name="T32" fmla="*/ 17 w 566"/>
                <a:gd name="T33" fmla="*/ 19 h 123"/>
                <a:gd name="T34" fmla="*/ 30 w 566"/>
                <a:gd name="T35" fmla="*/ 11 h 123"/>
                <a:gd name="T36" fmla="*/ 40 w 566"/>
                <a:gd name="T37" fmla="*/ 6 h 123"/>
                <a:gd name="T38" fmla="*/ 51 w 566"/>
                <a:gd name="T39" fmla="*/ 0 h 123"/>
                <a:gd name="T40" fmla="*/ 64 w 566"/>
                <a:gd name="T41" fmla="*/ 0 h 123"/>
                <a:gd name="T42" fmla="*/ 1012 w 566"/>
                <a:gd name="T43" fmla="*/ 0 h 123"/>
                <a:gd name="T44" fmla="*/ 1012 w 566"/>
                <a:gd name="T45" fmla="*/ 0 h 123"/>
                <a:gd name="T46" fmla="*/ 1024 w 566"/>
                <a:gd name="T47" fmla="*/ 0 h 123"/>
                <a:gd name="T48" fmla="*/ 1037 w 566"/>
                <a:gd name="T49" fmla="*/ 6 h 123"/>
                <a:gd name="T50" fmla="*/ 1049 w 566"/>
                <a:gd name="T51" fmla="*/ 11 h 123"/>
                <a:gd name="T52" fmla="*/ 1059 w 566"/>
                <a:gd name="T53" fmla="*/ 19 h 123"/>
                <a:gd name="T54" fmla="*/ 1066 w 566"/>
                <a:gd name="T55" fmla="*/ 28 h 123"/>
                <a:gd name="T56" fmla="*/ 1073 w 566"/>
                <a:gd name="T57" fmla="*/ 38 h 123"/>
                <a:gd name="T58" fmla="*/ 1075 w 566"/>
                <a:gd name="T59" fmla="*/ 53 h 123"/>
                <a:gd name="T60" fmla="*/ 1075 w 566"/>
                <a:gd name="T61" fmla="*/ 64 h 123"/>
                <a:gd name="T62" fmla="*/ 1075 w 566"/>
                <a:gd name="T63" fmla="*/ 64 h 123"/>
                <a:gd name="T64" fmla="*/ 1075 w 566"/>
                <a:gd name="T65" fmla="*/ 167 h 123"/>
                <a:gd name="T66" fmla="*/ 1075 w 566"/>
                <a:gd name="T67" fmla="*/ 167 h 123"/>
                <a:gd name="T68" fmla="*/ 1075 w 566"/>
                <a:gd name="T69" fmla="*/ 179 h 123"/>
                <a:gd name="T70" fmla="*/ 1073 w 566"/>
                <a:gd name="T71" fmla="*/ 193 h 123"/>
                <a:gd name="T72" fmla="*/ 1066 w 566"/>
                <a:gd name="T73" fmla="*/ 203 h 123"/>
                <a:gd name="T74" fmla="*/ 1059 w 566"/>
                <a:gd name="T75" fmla="*/ 211 h 123"/>
                <a:gd name="T76" fmla="*/ 1049 w 566"/>
                <a:gd name="T77" fmla="*/ 219 h 123"/>
                <a:gd name="T78" fmla="*/ 1037 w 566"/>
                <a:gd name="T79" fmla="*/ 226 h 123"/>
                <a:gd name="T80" fmla="*/ 1024 w 566"/>
                <a:gd name="T81" fmla="*/ 231 h 123"/>
                <a:gd name="T82" fmla="*/ 1012 w 566"/>
                <a:gd name="T83" fmla="*/ 232 h 123"/>
                <a:gd name="T84" fmla="*/ 64 w 566"/>
                <a:gd name="T85" fmla="*/ 232 h 123"/>
                <a:gd name="T86" fmla="*/ 64 w 566"/>
                <a:gd name="T87" fmla="*/ 232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003F6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sp>
        <p:nvSpPr>
          <p:cNvPr id="54" name="Rectangle 53"/>
          <p:cNvSpPr>
            <a:spLocks noChangeArrowheads="1"/>
          </p:cNvSpPr>
          <p:nvPr/>
        </p:nvSpPr>
        <p:spPr bwMode="auto">
          <a:xfrm>
            <a:off x="447675" y="3563938"/>
            <a:ext cx="7458075" cy="1358900"/>
          </a:xfrm>
          <a:prstGeom prst="rect">
            <a:avLst/>
          </a:prstGeom>
          <a:solidFill>
            <a:srgbClr val="83D1F5"/>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55" name="Group 54"/>
          <p:cNvGrpSpPr>
            <a:grpSpLocks/>
          </p:cNvGrpSpPr>
          <p:nvPr/>
        </p:nvGrpSpPr>
        <p:grpSpPr bwMode="auto">
          <a:xfrm>
            <a:off x="571500" y="4211638"/>
            <a:ext cx="1741488" cy="317500"/>
            <a:chOff x="251" y="2377"/>
            <a:chExt cx="823" cy="172"/>
          </a:xfrm>
        </p:grpSpPr>
        <p:grpSp>
          <p:nvGrpSpPr>
            <p:cNvPr id="56" name="Group 55"/>
            <p:cNvGrpSpPr>
              <a:grpSpLocks/>
            </p:cNvGrpSpPr>
            <p:nvPr/>
          </p:nvGrpSpPr>
          <p:grpSpPr bwMode="auto">
            <a:xfrm>
              <a:off x="251" y="2377"/>
              <a:ext cx="823" cy="172"/>
              <a:chOff x="-617" y="2403"/>
              <a:chExt cx="665" cy="139"/>
            </a:xfrm>
          </p:grpSpPr>
          <p:sp>
            <p:nvSpPr>
              <p:cNvPr id="58" name="AutoShape 56"/>
              <p:cNvSpPr>
                <a:spLocks noChangeArrowheads="1"/>
              </p:cNvSpPr>
              <p:nvPr/>
            </p:nvSpPr>
            <p:spPr bwMode="auto">
              <a:xfrm>
                <a:off x="-577" y="2403"/>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grpSp>
            <p:nvGrpSpPr>
              <p:cNvPr id="59" name="Group 57"/>
              <p:cNvGrpSpPr>
                <a:grpSpLocks/>
              </p:cNvGrpSpPr>
              <p:nvPr/>
            </p:nvGrpSpPr>
            <p:grpSpPr bwMode="auto">
              <a:xfrm flipH="1">
                <a:off x="-22" y="2426"/>
                <a:ext cx="70" cy="97"/>
                <a:chOff x="381" y="2500"/>
                <a:chExt cx="70" cy="97"/>
              </a:xfrm>
            </p:grpSpPr>
            <p:sp>
              <p:nvSpPr>
                <p:cNvPr id="64" name="AutoShape 58"/>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65" name="Oval 59"/>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66" name="Oval 60"/>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grpSp>
          <p:grpSp>
            <p:nvGrpSpPr>
              <p:cNvPr id="60" name="Group 61"/>
              <p:cNvGrpSpPr>
                <a:grpSpLocks/>
              </p:cNvGrpSpPr>
              <p:nvPr/>
            </p:nvGrpSpPr>
            <p:grpSpPr bwMode="auto">
              <a:xfrm>
                <a:off x="-617" y="2426"/>
                <a:ext cx="70" cy="97"/>
                <a:chOff x="381" y="2500"/>
                <a:chExt cx="70" cy="97"/>
              </a:xfrm>
            </p:grpSpPr>
            <p:sp>
              <p:nvSpPr>
                <p:cNvPr id="61" name="AutoShape 62"/>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62" name="Oval 63"/>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63" name="Oval 64"/>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grpSp>
        </p:grpSp>
        <p:sp>
          <p:nvSpPr>
            <p:cNvPr id="57" name="Freeform 65"/>
            <p:cNvSpPr>
              <a:spLocks/>
            </p:cNvSpPr>
            <p:nvPr/>
          </p:nvSpPr>
          <p:spPr bwMode="auto">
            <a:xfrm>
              <a:off x="313" y="2387"/>
              <a:ext cx="701" cy="150"/>
            </a:xfrm>
            <a:custGeom>
              <a:avLst/>
              <a:gdLst>
                <a:gd name="T0" fmla="*/ 64 w 566"/>
                <a:gd name="T1" fmla="*/ 232 h 123"/>
                <a:gd name="T2" fmla="*/ 64 w 566"/>
                <a:gd name="T3" fmla="*/ 232 h 123"/>
                <a:gd name="T4" fmla="*/ 51 w 566"/>
                <a:gd name="T5" fmla="*/ 231 h 123"/>
                <a:gd name="T6" fmla="*/ 40 w 566"/>
                <a:gd name="T7" fmla="*/ 226 h 123"/>
                <a:gd name="T8" fmla="*/ 30 w 566"/>
                <a:gd name="T9" fmla="*/ 219 h 123"/>
                <a:gd name="T10" fmla="*/ 17 w 566"/>
                <a:gd name="T11" fmla="*/ 211 h 123"/>
                <a:gd name="T12" fmla="*/ 9 w 566"/>
                <a:gd name="T13" fmla="*/ 203 h 123"/>
                <a:gd name="T14" fmla="*/ 2 w 566"/>
                <a:gd name="T15" fmla="*/ 193 h 123"/>
                <a:gd name="T16" fmla="*/ 0 w 566"/>
                <a:gd name="T17" fmla="*/ 179 h 123"/>
                <a:gd name="T18" fmla="*/ 0 w 566"/>
                <a:gd name="T19" fmla="*/ 167 h 123"/>
                <a:gd name="T20" fmla="*/ 0 w 566"/>
                <a:gd name="T21" fmla="*/ 167 h 123"/>
                <a:gd name="T22" fmla="*/ 0 w 566"/>
                <a:gd name="T23" fmla="*/ 64 h 123"/>
                <a:gd name="T24" fmla="*/ 0 w 566"/>
                <a:gd name="T25" fmla="*/ 64 h 123"/>
                <a:gd name="T26" fmla="*/ 0 w 566"/>
                <a:gd name="T27" fmla="*/ 53 h 123"/>
                <a:gd name="T28" fmla="*/ 2 w 566"/>
                <a:gd name="T29" fmla="*/ 38 h 123"/>
                <a:gd name="T30" fmla="*/ 9 w 566"/>
                <a:gd name="T31" fmla="*/ 28 h 123"/>
                <a:gd name="T32" fmla="*/ 17 w 566"/>
                <a:gd name="T33" fmla="*/ 19 h 123"/>
                <a:gd name="T34" fmla="*/ 30 w 566"/>
                <a:gd name="T35" fmla="*/ 11 h 123"/>
                <a:gd name="T36" fmla="*/ 40 w 566"/>
                <a:gd name="T37" fmla="*/ 6 h 123"/>
                <a:gd name="T38" fmla="*/ 51 w 566"/>
                <a:gd name="T39" fmla="*/ 0 h 123"/>
                <a:gd name="T40" fmla="*/ 64 w 566"/>
                <a:gd name="T41" fmla="*/ 0 h 123"/>
                <a:gd name="T42" fmla="*/ 1012 w 566"/>
                <a:gd name="T43" fmla="*/ 0 h 123"/>
                <a:gd name="T44" fmla="*/ 1012 w 566"/>
                <a:gd name="T45" fmla="*/ 0 h 123"/>
                <a:gd name="T46" fmla="*/ 1024 w 566"/>
                <a:gd name="T47" fmla="*/ 0 h 123"/>
                <a:gd name="T48" fmla="*/ 1037 w 566"/>
                <a:gd name="T49" fmla="*/ 6 h 123"/>
                <a:gd name="T50" fmla="*/ 1049 w 566"/>
                <a:gd name="T51" fmla="*/ 11 h 123"/>
                <a:gd name="T52" fmla="*/ 1059 w 566"/>
                <a:gd name="T53" fmla="*/ 19 h 123"/>
                <a:gd name="T54" fmla="*/ 1066 w 566"/>
                <a:gd name="T55" fmla="*/ 28 h 123"/>
                <a:gd name="T56" fmla="*/ 1073 w 566"/>
                <a:gd name="T57" fmla="*/ 38 h 123"/>
                <a:gd name="T58" fmla="*/ 1075 w 566"/>
                <a:gd name="T59" fmla="*/ 53 h 123"/>
                <a:gd name="T60" fmla="*/ 1075 w 566"/>
                <a:gd name="T61" fmla="*/ 64 h 123"/>
                <a:gd name="T62" fmla="*/ 1075 w 566"/>
                <a:gd name="T63" fmla="*/ 64 h 123"/>
                <a:gd name="T64" fmla="*/ 1075 w 566"/>
                <a:gd name="T65" fmla="*/ 167 h 123"/>
                <a:gd name="T66" fmla="*/ 1075 w 566"/>
                <a:gd name="T67" fmla="*/ 167 h 123"/>
                <a:gd name="T68" fmla="*/ 1075 w 566"/>
                <a:gd name="T69" fmla="*/ 179 h 123"/>
                <a:gd name="T70" fmla="*/ 1073 w 566"/>
                <a:gd name="T71" fmla="*/ 193 h 123"/>
                <a:gd name="T72" fmla="*/ 1066 w 566"/>
                <a:gd name="T73" fmla="*/ 203 h 123"/>
                <a:gd name="T74" fmla="*/ 1059 w 566"/>
                <a:gd name="T75" fmla="*/ 211 h 123"/>
                <a:gd name="T76" fmla="*/ 1049 w 566"/>
                <a:gd name="T77" fmla="*/ 219 h 123"/>
                <a:gd name="T78" fmla="*/ 1037 w 566"/>
                <a:gd name="T79" fmla="*/ 226 h 123"/>
                <a:gd name="T80" fmla="*/ 1024 w 566"/>
                <a:gd name="T81" fmla="*/ 231 h 123"/>
                <a:gd name="T82" fmla="*/ 1012 w 566"/>
                <a:gd name="T83" fmla="*/ 232 h 123"/>
                <a:gd name="T84" fmla="*/ 64 w 566"/>
                <a:gd name="T85" fmla="*/ 232 h 123"/>
                <a:gd name="T86" fmla="*/ 64 w 566"/>
                <a:gd name="T87" fmla="*/ 232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F04E3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sp>
        <p:nvSpPr>
          <p:cNvPr id="67" name="Rectangle 66"/>
          <p:cNvSpPr>
            <a:spLocks noChangeArrowheads="1"/>
          </p:cNvSpPr>
          <p:nvPr/>
        </p:nvSpPr>
        <p:spPr bwMode="auto">
          <a:xfrm>
            <a:off x="447675" y="1284288"/>
            <a:ext cx="11383963" cy="850900"/>
          </a:xfrm>
          <a:prstGeom prst="rect">
            <a:avLst/>
          </a:prstGeom>
          <a:solidFill>
            <a:srgbClr val="83D1F5"/>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68" name="Rectangle 67"/>
          <p:cNvSpPr>
            <a:spLocks noChangeArrowheads="1"/>
          </p:cNvSpPr>
          <p:nvPr/>
        </p:nvSpPr>
        <p:spPr bwMode="auto">
          <a:xfrm>
            <a:off x="630238" y="1395413"/>
            <a:ext cx="1789112" cy="387350"/>
          </a:xfrm>
          <a:prstGeom prst="rect">
            <a:avLst/>
          </a:prstGeom>
          <a:solidFill>
            <a:schemeClr val="bg1"/>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69" name="Text Box 68"/>
          <p:cNvSpPr txBox="1">
            <a:spLocks noChangeArrowheads="1"/>
          </p:cNvSpPr>
          <p:nvPr/>
        </p:nvSpPr>
        <p:spPr bwMode="auto">
          <a:xfrm>
            <a:off x="495300" y="1776413"/>
            <a:ext cx="2235200" cy="319087"/>
          </a:xfrm>
          <a:prstGeom prst="rect">
            <a:avLst/>
          </a:prstGeom>
          <a:noFill/>
          <a:ln w="3175">
            <a:noFill/>
            <a:miter lim="800000"/>
            <a:headEnd/>
            <a:tailEnd/>
          </a:ln>
          <a:effectLst>
            <a:prstShdw prst="shdw17" dist="17961" dir="2700000">
              <a:schemeClr val="accent1">
                <a:gamma/>
                <a:shade val="60000"/>
                <a:invGamma/>
              </a:schemeClr>
            </a:prstShdw>
          </a:effectLst>
        </p:spPr>
        <p:txBody>
          <a:bodyPr wrap="none">
            <a:spAutoFit/>
          </a:bodyPr>
          <a:lstStyle>
            <a:lvl1pPr eaLnBrk="0" hangingPunct="0">
              <a:defRPr kumimoji="1">
                <a:solidFill>
                  <a:schemeClr val="tx1"/>
                </a:solidFill>
                <a:latin typeface="Calibri" panose="020F0502020204030204" pitchFamily="34" charset="0"/>
                <a:ea typeface="ＭＳ Ｐゴシック" panose="020B0600070205080204" pitchFamily="50" charset="-128"/>
              </a:defRPr>
            </a:lvl1pPr>
            <a:lvl2pPr marL="742950" indent="-285750" eaLnBrk="0" hangingPunct="0">
              <a:defRPr kumimoji="1">
                <a:solidFill>
                  <a:schemeClr val="tx1"/>
                </a:solidFill>
                <a:latin typeface="Calibri" panose="020F0502020204030204" pitchFamily="34" charset="0"/>
                <a:ea typeface="ＭＳ Ｐゴシック" panose="020B0600070205080204" pitchFamily="50" charset="-128"/>
              </a:defRPr>
            </a:lvl2pPr>
            <a:lvl3pPr marL="1143000" indent="-228600" eaLnBrk="0" hangingPunct="0">
              <a:defRPr kumimoji="1">
                <a:solidFill>
                  <a:schemeClr val="tx1"/>
                </a:solidFill>
                <a:latin typeface="Calibri" panose="020F0502020204030204" pitchFamily="34" charset="0"/>
                <a:ea typeface="ＭＳ Ｐゴシック" panose="020B0600070205080204" pitchFamily="50" charset="-128"/>
              </a:defRPr>
            </a:lvl3pPr>
            <a:lvl4pPr marL="1600200" indent="-228600" eaLnBrk="0" hangingPunct="0">
              <a:defRPr kumimoji="1">
                <a:solidFill>
                  <a:schemeClr val="tx1"/>
                </a:solidFill>
                <a:latin typeface="Calibri" panose="020F0502020204030204" pitchFamily="34" charset="0"/>
                <a:ea typeface="ＭＳ Ｐゴシック" panose="020B0600070205080204" pitchFamily="50" charset="-128"/>
              </a:defRPr>
            </a:lvl4pPr>
            <a:lvl5pPr marL="2057400" indent="-228600" eaLnBrk="0" hangingPunct="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defTabSz="1219170" eaLnBrk="1" hangingPunct="1">
              <a:lnSpc>
                <a:spcPct val="90000"/>
              </a:lnSpc>
              <a:spcBef>
                <a:spcPct val="20000"/>
              </a:spcBef>
              <a:defRPr/>
            </a:pPr>
            <a:r>
              <a:rPr kumimoji="0" lang="ja-JP" altLang="en-US" sz="1600" b="1" dirty="0">
                <a:solidFill>
                  <a:srgbClr val="000000"/>
                </a:solidFill>
                <a:latin typeface="Segoe UI" panose="020B0502040204020203" pitchFamily="34" charset="0"/>
                <a:ea typeface="メイリオ" panose="020B0604030504040204" pitchFamily="50" charset="-128"/>
              </a:rPr>
              <a:t>マネジメントポータル</a:t>
            </a:r>
          </a:p>
        </p:txBody>
      </p:sp>
      <p:sp>
        <p:nvSpPr>
          <p:cNvPr id="70" name="Text Box 69"/>
          <p:cNvSpPr txBox="1">
            <a:spLocks noChangeArrowheads="1"/>
          </p:cNvSpPr>
          <p:nvPr/>
        </p:nvSpPr>
        <p:spPr bwMode="auto">
          <a:xfrm>
            <a:off x="635000" y="1430338"/>
            <a:ext cx="661988" cy="314325"/>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000000"/>
                </a:solidFill>
              </a:rPr>
              <a:t>Web</a:t>
            </a:r>
            <a:endParaRPr kumimoji="0" lang="en-US" altLang="ja-JP" sz="1600" b="1">
              <a:solidFill>
                <a:srgbClr val="000000"/>
              </a:solidFill>
            </a:endParaRPr>
          </a:p>
        </p:txBody>
      </p:sp>
      <p:sp>
        <p:nvSpPr>
          <p:cNvPr id="71" name="Rectangle 70"/>
          <p:cNvSpPr>
            <a:spLocks noChangeArrowheads="1"/>
          </p:cNvSpPr>
          <p:nvPr/>
        </p:nvSpPr>
        <p:spPr bwMode="auto">
          <a:xfrm>
            <a:off x="2501900" y="1395413"/>
            <a:ext cx="1787525" cy="387350"/>
          </a:xfrm>
          <a:prstGeom prst="rect">
            <a:avLst/>
          </a:prstGeom>
          <a:solidFill>
            <a:schemeClr val="bg1"/>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72" name="Rectangle 71"/>
          <p:cNvSpPr>
            <a:spLocks noChangeArrowheads="1"/>
          </p:cNvSpPr>
          <p:nvPr/>
        </p:nvSpPr>
        <p:spPr bwMode="auto">
          <a:xfrm>
            <a:off x="4391025" y="1395413"/>
            <a:ext cx="1789113" cy="387350"/>
          </a:xfrm>
          <a:prstGeom prst="rect">
            <a:avLst/>
          </a:prstGeom>
          <a:solidFill>
            <a:schemeClr val="bg1"/>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73" name="Text Box 73"/>
          <p:cNvSpPr txBox="1">
            <a:spLocks noChangeArrowheads="1"/>
          </p:cNvSpPr>
          <p:nvPr/>
        </p:nvSpPr>
        <p:spPr bwMode="auto">
          <a:xfrm>
            <a:off x="2490788" y="1430338"/>
            <a:ext cx="1728787" cy="314325"/>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000000"/>
                </a:solidFill>
              </a:rPr>
              <a:t>iPhone and iPad</a:t>
            </a:r>
            <a:endParaRPr kumimoji="0" lang="en-US" altLang="ja-JP" sz="1600" b="1">
              <a:solidFill>
                <a:srgbClr val="000000"/>
              </a:solidFill>
            </a:endParaRPr>
          </a:p>
        </p:txBody>
      </p:sp>
      <p:sp>
        <p:nvSpPr>
          <p:cNvPr id="74" name="Text Box 74"/>
          <p:cNvSpPr txBox="1">
            <a:spLocks noChangeArrowheads="1"/>
          </p:cNvSpPr>
          <p:nvPr/>
        </p:nvSpPr>
        <p:spPr bwMode="auto">
          <a:xfrm>
            <a:off x="4400550" y="1430338"/>
            <a:ext cx="1638300" cy="314325"/>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000000"/>
                </a:solidFill>
              </a:rPr>
              <a:t>Android</a:t>
            </a:r>
            <a:endParaRPr kumimoji="0" lang="en-US" altLang="ja-JP" sz="1600" b="1">
              <a:solidFill>
                <a:srgbClr val="000000"/>
              </a:solidFill>
            </a:endParaRPr>
          </a:p>
        </p:txBody>
      </p:sp>
      <p:sp>
        <p:nvSpPr>
          <p:cNvPr id="75" name="Rectangle 75"/>
          <p:cNvSpPr>
            <a:spLocks noChangeArrowheads="1"/>
          </p:cNvSpPr>
          <p:nvPr/>
        </p:nvSpPr>
        <p:spPr bwMode="auto">
          <a:xfrm>
            <a:off x="6294438" y="1395413"/>
            <a:ext cx="1789112" cy="387350"/>
          </a:xfrm>
          <a:prstGeom prst="rect">
            <a:avLst/>
          </a:prstGeom>
          <a:solidFill>
            <a:schemeClr val="bg1"/>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76" name="Rectangle 92"/>
          <p:cNvSpPr>
            <a:spLocks noChangeArrowheads="1"/>
          </p:cNvSpPr>
          <p:nvPr/>
        </p:nvSpPr>
        <p:spPr bwMode="auto">
          <a:xfrm>
            <a:off x="2447925" y="3706813"/>
            <a:ext cx="1636713" cy="311150"/>
          </a:xfrm>
          <a:prstGeom prst="rect">
            <a:avLst/>
          </a:prstGeom>
          <a:solidFill>
            <a:srgbClr val="F04E37"/>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77" name="Rectangle 93"/>
          <p:cNvSpPr>
            <a:spLocks noChangeArrowheads="1"/>
          </p:cNvSpPr>
          <p:nvPr/>
        </p:nvSpPr>
        <p:spPr bwMode="auto">
          <a:xfrm>
            <a:off x="2447925" y="4167188"/>
            <a:ext cx="1636713" cy="309562"/>
          </a:xfrm>
          <a:prstGeom prst="rect">
            <a:avLst/>
          </a:prstGeom>
          <a:solidFill>
            <a:srgbClr val="F04E37"/>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78" name="Rectangle 94"/>
          <p:cNvSpPr>
            <a:spLocks noChangeArrowheads="1"/>
          </p:cNvSpPr>
          <p:nvPr/>
        </p:nvSpPr>
        <p:spPr bwMode="auto">
          <a:xfrm>
            <a:off x="4160838" y="3706813"/>
            <a:ext cx="1636712" cy="311150"/>
          </a:xfrm>
          <a:prstGeom prst="rect">
            <a:avLst/>
          </a:prstGeom>
          <a:solidFill>
            <a:srgbClr val="F04E37"/>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79" name="Rectangle 95"/>
          <p:cNvSpPr>
            <a:spLocks noChangeArrowheads="1"/>
          </p:cNvSpPr>
          <p:nvPr/>
        </p:nvSpPr>
        <p:spPr bwMode="auto">
          <a:xfrm>
            <a:off x="4160838" y="4167188"/>
            <a:ext cx="1636712" cy="309562"/>
          </a:xfrm>
          <a:prstGeom prst="rect">
            <a:avLst/>
          </a:prstGeom>
          <a:solidFill>
            <a:srgbClr val="F04E37"/>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80" name="Rectangle 96"/>
          <p:cNvSpPr>
            <a:spLocks noChangeArrowheads="1"/>
          </p:cNvSpPr>
          <p:nvPr/>
        </p:nvSpPr>
        <p:spPr bwMode="auto">
          <a:xfrm>
            <a:off x="5880100" y="3706813"/>
            <a:ext cx="1912938" cy="311150"/>
          </a:xfrm>
          <a:prstGeom prst="rect">
            <a:avLst/>
          </a:prstGeom>
          <a:solidFill>
            <a:srgbClr val="F04E37"/>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81" name="Rectangle 97"/>
          <p:cNvSpPr>
            <a:spLocks noChangeArrowheads="1"/>
          </p:cNvSpPr>
          <p:nvPr/>
        </p:nvSpPr>
        <p:spPr bwMode="auto">
          <a:xfrm>
            <a:off x="5880100" y="4167188"/>
            <a:ext cx="1912938" cy="309562"/>
          </a:xfrm>
          <a:prstGeom prst="rect">
            <a:avLst/>
          </a:prstGeom>
          <a:solidFill>
            <a:srgbClr val="F04E37"/>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82" name="Text Box 98"/>
          <p:cNvSpPr txBox="1">
            <a:spLocks noChangeArrowheads="1"/>
          </p:cNvSpPr>
          <p:nvPr/>
        </p:nvSpPr>
        <p:spPr bwMode="auto">
          <a:xfrm>
            <a:off x="501650" y="4541838"/>
            <a:ext cx="3448050" cy="317500"/>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ja-JP" altLang="en-US" sz="1600" b="1">
                <a:solidFill>
                  <a:srgbClr val="000000"/>
                </a:solidFill>
              </a:rPr>
              <a:t>ネットワーク、セキュリティ</a:t>
            </a:r>
          </a:p>
        </p:txBody>
      </p:sp>
      <p:sp>
        <p:nvSpPr>
          <p:cNvPr id="83" name="Freeform 99"/>
          <p:cNvSpPr>
            <a:spLocks/>
          </p:cNvSpPr>
          <p:nvPr/>
        </p:nvSpPr>
        <p:spPr bwMode="auto">
          <a:xfrm>
            <a:off x="701675" y="3740150"/>
            <a:ext cx="1484313" cy="279400"/>
          </a:xfrm>
          <a:custGeom>
            <a:avLst/>
            <a:gdLst>
              <a:gd name="T0" fmla="*/ 2147483646 w 566"/>
              <a:gd name="T1" fmla="*/ 2147483646 h 123"/>
              <a:gd name="T2" fmla="*/ 2147483646 w 566"/>
              <a:gd name="T3" fmla="*/ 2147483646 h 123"/>
              <a:gd name="T4" fmla="*/ 2147483646 w 566"/>
              <a:gd name="T5" fmla="*/ 2147483646 h 123"/>
              <a:gd name="T6" fmla="*/ 2147483646 w 566"/>
              <a:gd name="T7" fmla="*/ 2147483646 h 123"/>
              <a:gd name="T8" fmla="*/ 2147483646 w 566"/>
              <a:gd name="T9" fmla="*/ 2147483646 h 123"/>
              <a:gd name="T10" fmla="*/ 2147483646 w 566"/>
              <a:gd name="T11" fmla="*/ 2147483646 h 123"/>
              <a:gd name="T12" fmla="*/ 2147483646 w 566"/>
              <a:gd name="T13" fmla="*/ 2147483646 h 123"/>
              <a:gd name="T14" fmla="*/ 2147483646 w 566"/>
              <a:gd name="T15" fmla="*/ 2147483646 h 123"/>
              <a:gd name="T16" fmla="*/ 0 w 566"/>
              <a:gd name="T17" fmla="*/ 2147483646 h 123"/>
              <a:gd name="T18" fmla="*/ 0 w 566"/>
              <a:gd name="T19" fmla="*/ 2147483646 h 123"/>
              <a:gd name="T20" fmla="*/ 0 w 566"/>
              <a:gd name="T21" fmla="*/ 2147483646 h 123"/>
              <a:gd name="T22" fmla="*/ 0 w 566"/>
              <a:gd name="T23" fmla="*/ 2147483646 h 123"/>
              <a:gd name="T24" fmla="*/ 0 w 566"/>
              <a:gd name="T25" fmla="*/ 2147483646 h 123"/>
              <a:gd name="T26" fmla="*/ 0 w 566"/>
              <a:gd name="T27" fmla="*/ 2147483646 h 123"/>
              <a:gd name="T28" fmla="*/ 2147483646 w 566"/>
              <a:gd name="T29" fmla="*/ 2147483646 h 123"/>
              <a:gd name="T30" fmla="*/ 2147483646 w 566"/>
              <a:gd name="T31" fmla="*/ 2147483646 h 123"/>
              <a:gd name="T32" fmla="*/ 2147483646 w 566"/>
              <a:gd name="T33" fmla="*/ 2147483646 h 123"/>
              <a:gd name="T34" fmla="*/ 2147483646 w 566"/>
              <a:gd name="T35" fmla="*/ 2147483646 h 123"/>
              <a:gd name="T36" fmla="*/ 2147483646 w 566"/>
              <a:gd name="T37" fmla="*/ 2147483646 h 123"/>
              <a:gd name="T38" fmla="*/ 2147483646 w 566"/>
              <a:gd name="T39" fmla="*/ 0 h 123"/>
              <a:gd name="T40" fmla="*/ 2147483646 w 566"/>
              <a:gd name="T41" fmla="*/ 0 h 123"/>
              <a:gd name="T42" fmla="*/ 2147483646 w 566"/>
              <a:gd name="T43" fmla="*/ 0 h 123"/>
              <a:gd name="T44" fmla="*/ 2147483646 w 566"/>
              <a:gd name="T45" fmla="*/ 0 h 123"/>
              <a:gd name="T46" fmla="*/ 2147483646 w 566"/>
              <a:gd name="T47" fmla="*/ 0 h 123"/>
              <a:gd name="T48" fmla="*/ 2147483646 w 566"/>
              <a:gd name="T49" fmla="*/ 2147483646 h 123"/>
              <a:gd name="T50" fmla="*/ 2147483646 w 566"/>
              <a:gd name="T51" fmla="*/ 2147483646 h 123"/>
              <a:gd name="T52" fmla="*/ 2147483646 w 566"/>
              <a:gd name="T53" fmla="*/ 2147483646 h 123"/>
              <a:gd name="T54" fmla="*/ 2147483646 w 566"/>
              <a:gd name="T55" fmla="*/ 2147483646 h 123"/>
              <a:gd name="T56" fmla="*/ 2147483646 w 566"/>
              <a:gd name="T57" fmla="*/ 2147483646 h 123"/>
              <a:gd name="T58" fmla="*/ 2147483646 w 566"/>
              <a:gd name="T59" fmla="*/ 2147483646 h 123"/>
              <a:gd name="T60" fmla="*/ 2147483646 w 566"/>
              <a:gd name="T61" fmla="*/ 2147483646 h 123"/>
              <a:gd name="T62" fmla="*/ 2147483646 w 566"/>
              <a:gd name="T63" fmla="*/ 2147483646 h 123"/>
              <a:gd name="T64" fmla="*/ 2147483646 w 566"/>
              <a:gd name="T65" fmla="*/ 2147483646 h 123"/>
              <a:gd name="T66" fmla="*/ 2147483646 w 566"/>
              <a:gd name="T67" fmla="*/ 2147483646 h 123"/>
              <a:gd name="T68" fmla="*/ 2147483646 w 566"/>
              <a:gd name="T69" fmla="*/ 2147483646 h 123"/>
              <a:gd name="T70" fmla="*/ 2147483646 w 566"/>
              <a:gd name="T71" fmla="*/ 2147483646 h 123"/>
              <a:gd name="T72" fmla="*/ 2147483646 w 566"/>
              <a:gd name="T73" fmla="*/ 2147483646 h 123"/>
              <a:gd name="T74" fmla="*/ 2147483646 w 566"/>
              <a:gd name="T75" fmla="*/ 2147483646 h 123"/>
              <a:gd name="T76" fmla="*/ 2147483646 w 566"/>
              <a:gd name="T77" fmla="*/ 2147483646 h 123"/>
              <a:gd name="T78" fmla="*/ 2147483646 w 566"/>
              <a:gd name="T79" fmla="*/ 2147483646 h 123"/>
              <a:gd name="T80" fmla="*/ 2147483646 w 566"/>
              <a:gd name="T81" fmla="*/ 2147483646 h 123"/>
              <a:gd name="T82" fmla="*/ 2147483646 w 566"/>
              <a:gd name="T83" fmla="*/ 2147483646 h 123"/>
              <a:gd name="T84" fmla="*/ 2147483646 w 566"/>
              <a:gd name="T85" fmla="*/ 2147483646 h 123"/>
              <a:gd name="T86" fmla="*/ 2147483646 w 566"/>
              <a:gd name="T87" fmla="*/ 2147483646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84" name="Group 100"/>
          <p:cNvGrpSpPr>
            <a:grpSpLocks/>
          </p:cNvGrpSpPr>
          <p:nvPr/>
        </p:nvGrpSpPr>
        <p:grpSpPr bwMode="auto">
          <a:xfrm>
            <a:off x="571500" y="3721100"/>
            <a:ext cx="1741488" cy="317500"/>
            <a:chOff x="251" y="2377"/>
            <a:chExt cx="823" cy="172"/>
          </a:xfrm>
        </p:grpSpPr>
        <p:grpSp>
          <p:nvGrpSpPr>
            <p:cNvPr id="85" name="Group 101"/>
            <p:cNvGrpSpPr>
              <a:grpSpLocks/>
            </p:cNvGrpSpPr>
            <p:nvPr/>
          </p:nvGrpSpPr>
          <p:grpSpPr bwMode="auto">
            <a:xfrm>
              <a:off x="251" y="2377"/>
              <a:ext cx="823" cy="172"/>
              <a:chOff x="-617" y="2403"/>
              <a:chExt cx="665" cy="139"/>
            </a:xfrm>
          </p:grpSpPr>
          <p:sp>
            <p:nvSpPr>
              <p:cNvPr id="87" name="AutoShape 102"/>
              <p:cNvSpPr>
                <a:spLocks noChangeArrowheads="1"/>
              </p:cNvSpPr>
              <p:nvPr/>
            </p:nvSpPr>
            <p:spPr bwMode="auto">
              <a:xfrm>
                <a:off x="-577" y="2403"/>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grpSp>
            <p:nvGrpSpPr>
              <p:cNvPr id="88" name="Group 103"/>
              <p:cNvGrpSpPr>
                <a:grpSpLocks/>
              </p:cNvGrpSpPr>
              <p:nvPr/>
            </p:nvGrpSpPr>
            <p:grpSpPr bwMode="auto">
              <a:xfrm flipH="1">
                <a:off x="-22" y="2426"/>
                <a:ext cx="70" cy="97"/>
                <a:chOff x="381" y="2500"/>
                <a:chExt cx="70" cy="97"/>
              </a:xfrm>
            </p:grpSpPr>
            <p:sp>
              <p:nvSpPr>
                <p:cNvPr id="93" name="AutoShape 104"/>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94" name="Oval 105"/>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95" name="Oval 106"/>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grpSp>
          <p:grpSp>
            <p:nvGrpSpPr>
              <p:cNvPr id="89" name="Group 107"/>
              <p:cNvGrpSpPr>
                <a:grpSpLocks/>
              </p:cNvGrpSpPr>
              <p:nvPr/>
            </p:nvGrpSpPr>
            <p:grpSpPr bwMode="auto">
              <a:xfrm>
                <a:off x="-617" y="2426"/>
                <a:ext cx="70" cy="97"/>
                <a:chOff x="381" y="2500"/>
                <a:chExt cx="70" cy="97"/>
              </a:xfrm>
            </p:grpSpPr>
            <p:sp>
              <p:nvSpPr>
                <p:cNvPr id="90" name="AutoShape 108"/>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91" name="Oval 109"/>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sp>
              <p:nvSpPr>
                <p:cNvPr id="92" name="Oval 110"/>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spcBef>
                      <a:spcPct val="0"/>
                    </a:spcBef>
                    <a:buFontTx/>
                    <a:buNone/>
                    <a:defRPr/>
                  </a:pPr>
                  <a:endParaRPr kumimoji="0" lang="ja-JP" altLang="en-US" sz="1333" smtClean="0">
                    <a:solidFill>
                      <a:srgbClr val="FFFFFF"/>
                    </a:solidFill>
                    <a:cs typeface="メイリオ" panose="020B0604030504040204" pitchFamily="50" charset="-128"/>
                  </a:endParaRPr>
                </a:p>
              </p:txBody>
            </p:sp>
          </p:grpSp>
        </p:grpSp>
        <p:sp>
          <p:nvSpPr>
            <p:cNvPr id="86" name="Freeform 111"/>
            <p:cNvSpPr>
              <a:spLocks/>
            </p:cNvSpPr>
            <p:nvPr/>
          </p:nvSpPr>
          <p:spPr bwMode="auto">
            <a:xfrm>
              <a:off x="313" y="2387"/>
              <a:ext cx="701" cy="151"/>
            </a:xfrm>
            <a:custGeom>
              <a:avLst/>
              <a:gdLst>
                <a:gd name="T0" fmla="*/ 64 w 566"/>
                <a:gd name="T1" fmla="*/ 232 h 123"/>
                <a:gd name="T2" fmla="*/ 64 w 566"/>
                <a:gd name="T3" fmla="*/ 232 h 123"/>
                <a:gd name="T4" fmla="*/ 51 w 566"/>
                <a:gd name="T5" fmla="*/ 231 h 123"/>
                <a:gd name="T6" fmla="*/ 40 w 566"/>
                <a:gd name="T7" fmla="*/ 226 h 123"/>
                <a:gd name="T8" fmla="*/ 30 w 566"/>
                <a:gd name="T9" fmla="*/ 219 h 123"/>
                <a:gd name="T10" fmla="*/ 17 w 566"/>
                <a:gd name="T11" fmla="*/ 211 h 123"/>
                <a:gd name="T12" fmla="*/ 9 w 566"/>
                <a:gd name="T13" fmla="*/ 203 h 123"/>
                <a:gd name="T14" fmla="*/ 2 w 566"/>
                <a:gd name="T15" fmla="*/ 193 h 123"/>
                <a:gd name="T16" fmla="*/ 0 w 566"/>
                <a:gd name="T17" fmla="*/ 179 h 123"/>
                <a:gd name="T18" fmla="*/ 0 w 566"/>
                <a:gd name="T19" fmla="*/ 167 h 123"/>
                <a:gd name="T20" fmla="*/ 0 w 566"/>
                <a:gd name="T21" fmla="*/ 167 h 123"/>
                <a:gd name="T22" fmla="*/ 0 w 566"/>
                <a:gd name="T23" fmla="*/ 64 h 123"/>
                <a:gd name="T24" fmla="*/ 0 w 566"/>
                <a:gd name="T25" fmla="*/ 64 h 123"/>
                <a:gd name="T26" fmla="*/ 0 w 566"/>
                <a:gd name="T27" fmla="*/ 53 h 123"/>
                <a:gd name="T28" fmla="*/ 2 w 566"/>
                <a:gd name="T29" fmla="*/ 38 h 123"/>
                <a:gd name="T30" fmla="*/ 9 w 566"/>
                <a:gd name="T31" fmla="*/ 28 h 123"/>
                <a:gd name="T32" fmla="*/ 17 w 566"/>
                <a:gd name="T33" fmla="*/ 19 h 123"/>
                <a:gd name="T34" fmla="*/ 30 w 566"/>
                <a:gd name="T35" fmla="*/ 11 h 123"/>
                <a:gd name="T36" fmla="*/ 40 w 566"/>
                <a:gd name="T37" fmla="*/ 6 h 123"/>
                <a:gd name="T38" fmla="*/ 51 w 566"/>
                <a:gd name="T39" fmla="*/ 0 h 123"/>
                <a:gd name="T40" fmla="*/ 64 w 566"/>
                <a:gd name="T41" fmla="*/ 0 h 123"/>
                <a:gd name="T42" fmla="*/ 1012 w 566"/>
                <a:gd name="T43" fmla="*/ 0 h 123"/>
                <a:gd name="T44" fmla="*/ 1012 w 566"/>
                <a:gd name="T45" fmla="*/ 0 h 123"/>
                <a:gd name="T46" fmla="*/ 1024 w 566"/>
                <a:gd name="T47" fmla="*/ 0 h 123"/>
                <a:gd name="T48" fmla="*/ 1037 w 566"/>
                <a:gd name="T49" fmla="*/ 6 h 123"/>
                <a:gd name="T50" fmla="*/ 1049 w 566"/>
                <a:gd name="T51" fmla="*/ 11 h 123"/>
                <a:gd name="T52" fmla="*/ 1059 w 566"/>
                <a:gd name="T53" fmla="*/ 19 h 123"/>
                <a:gd name="T54" fmla="*/ 1066 w 566"/>
                <a:gd name="T55" fmla="*/ 28 h 123"/>
                <a:gd name="T56" fmla="*/ 1073 w 566"/>
                <a:gd name="T57" fmla="*/ 38 h 123"/>
                <a:gd name="T58" fmla="*/ 1075 w 566"/>
                <a:gd name="T59" fmla="*/ 53 h 123"/>
                <a:gd name="T60" fmla="*/ 1075 w 566"/>
                <a:gd name="T61" fmla="*/ 64 h 123"/>
                <a:gd name="T62" fmla="*/ 1075 w 566"/>
                <a:gd name="T63" fmla="*/ 64 h 123"/>
                <a:gd name="T64" fmla="*/ 1075 w 566"/>
                <a:gd name="T65" fmla="*/ 167 h 123"/>
                <a:gd name="T66" fmla="*/ 1075 w 566"/>
                <a:gd name="T67" fmla="*/ 167 h 123"/>
                <a:gd name="T68" fmla="*/ 1075 w 566"/>
                <a:gd name="T69" fmla="*/ 179 h 123"/>
                <a:gd name="T70" fmla="*/ 1073 w 566"/>
                <a:gd name="T71" fmla="*/ 193 h 123"/>
                <a:gd name="T72" fmla="*/ 1066 w 566"/>
                <a:gd name="T73" fmla="*/ 203 h 123"/>
                <a:gd name="T74" fmla="*/ 1059 w 566"/>
                <a:gd name="T75" fmla="*/ 211 h 123"/>
                <a:gd name="T76" fmla="*/ 1049 w 566"/>
                <a:gd name="T77" fmla="*/ 219 h 123"/>
                <a:gd name="T78" fmla="*/ 1037 w 566"/>
                <a:gd name="T79" fmla="*/ 226 h 123"/>
                <a:gd name="T80" fmla="*/ 1024 w 566"/>
                <a:gd name="T81" fmla="*/ 231 h 123"/>
                <a:gd name="T82" fmla="*/ 1012 w 566"/>
                <a:gd name="T83" fmla="*/ 232 h 123"/>
                <a:gd name="T84" fmla="*/ 64 w 566"/>
                <a:gd name="T85" fmla="*/ 232 h 123"/>
                <a:gd name="T86" fmla="*/ 64 w 566"/>
                <a:gd name="T87" fmla="*/ 232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F04E3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sp>
        <p:nvSpPr>
          <p:cNvPr id="96" name="Text Box 112"/>
          <p:cNvSpPr txBox="1">
            <a:spLocks noChangeArrowheads="1"/>
          </p:cNvSpPr>
          <p:nvPr/>
        </p:nvSpPr>
        <p:spPr bwMode="auto">
          <a:xfrm>
            <a:off x="673100" y="4217988"/>
            <a:ext cx="1739900" cy="303212"/>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buFontTx/>
              <a:buNone/>
              <a:defRPr/>
            </a:pPr>
            <a:r>
              <a:rPr kumimoji="0" lang="en-US" altLang="ja-JP" sz="1333" smtClean="0">
                <a:solidFill>
                  <a:srgbClr val="FFFFFF"/>
                </a:solidFill>
                <a:cs typeface="メイリオ" panose="020B0604030504040204" pitchFamily="50" charset="-128"/>
              </a:rPr>
              <a:t>Load balancers</a:t>
            </a:r>
            <a:endParaRPr kumimoji="0" lang="en-US" altLang="ja-JP" sz="1333" b="1" smtClean="0">
              <a:solidFill>
                <a:srgbClr val="FFFFFF"/>
              </a:solidFill>
              <a:cs typeface="メイリオ" panose="020B0604030504040204" pitchFamily="50" charset="-128"/>
            </a:endParaRPr>
          </a:p>
        </p:txBody>
      </p:sp>
      <p:sp>
        <p:nvSpPr>
          <p:cNvPr id="97" name="Text Box 113"/>
          <p:cNvSpPr txBox="1">
            <a:spLocks noChangeArrowheads="1"/>
          </p:cNvSpPr>
          <p:nvPr/>
        </p:nvSpPr>
        <p:spPr bwMode="auto">
          <a:xfrm>
            <a:off x="673100" y="3722688"/>
            <a:ext cx="1455738" cy="244475"/>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buFontTx/>
              <a:buNone/>
              <a:defRPr/>
            </a:pPr>
            <a:r>
              <a:rPr kumimoji="0" lang="en-US" altLang="ja-JP" sz="1333" smtClean="0">
                <a:solidFill>
                  <a:srgbClr val="FFFFFF"/>
                </a:solidFill>
                <a:cs typeface="メイリオ" panose="020B0604030504040204" pitchFamily="50" charset="-128"/>
              </a:rPr>
              <a:t>Firewalls</a:t>
            </a:r>
            <a:endParaRPr kumimoji="0" lang="en-US" altLang="ja-JP" sz="1333" b="1" smtClean="0">
              <a:solidFill>
                <a:srgbClr val="FFFFFF"/>
              </a:solidFill>
              <a:cs typeface="メイリオ" panose="020B0604030504040204" pitchFamily="50" charset="-128"/>
            </a:endParaRPr>
          </a:p>
        </p:txBody>
      </p:sp>
      <p:sp>
        <p:nvSpPr>
          <p:cNvPr id="98" name="Text Box 114"/>
          <p:cNvSpPr txBox="1">
            <a:spLocks noChangeArrowheads="1"/>
          </p:cNvSpPr>
          <p:nvPr/>
        </p:nvSpPr>
        <p:spPr bwMode="auto">
          <a:xfrm>
            <a:off x="2425700" y="3721100"/>
            <a:ext cx="1658938" cy="296863"/>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buFontTx/>
              <a:buNone/>
              <a:defRPr/>
            </a:pPr>
            <a:r>
              <a:rPr kumimoji="0" lang="en-US" altLang="ja-JP" sz="1333" smtClean="0">
                <a:solidFill>
                  <a:srgbClr val="FFFFFF"/>
                </a:solidFill>
                <a:cs typeface="メイリオ" panose="020B0604030504040204" pitchFamily="50" charset="-128"/>
              </a:rPr>
              <a:t>IDS and IPS</a:t>
            </a:r>
            <a:endParaRPr kumimoji="0" lang="en-US" altLang="ja-JP" sz="1333" baseline="30000" smtClean="0">
              <a:solidFill>
                <a:srgbClr val="FFFFFF"/>
              </a:solidFill>
              <a:cs typeface="メイリオ" panose="020B0604030504040204" pitchFamily="50" charset="-128"/>
            </a:endParaRPr>
          </a:p>
        </p:txBody>
      </p:sp>
      <p:sp>
        <p:nvSpPr>
          <p:cNvPr id="99" name="Text Box 115"/>
          <p:cNvSpPr txBox="1">
            <a:spLocks noChangeArrowheads="1"/>
          </p:cNvSpPr>
          <p:nvPr/>
        </p:nvSpPr>
        <p:spPr bwMode="auto">
          <a:xfrm>
            <a:off x="2425700" y="4179888"/>
            <a:ext cx="1692275" cy="273050"/>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buFontTx/>
              <a:buNone/>
              <a:defRPr/>
            </a:pPr>
            <a:r>
              <a:rPr kumimoji="0" lang="en-US" altLang="ja-JP" sz="1333" smtClean="0">
                <a:solidFill>
                  <a:srgbClr val="FFFFFF"/>
                </a:solidFill>
                <a:cs typeface="メイリオ" panose="020B0604030504040204" pitchFamily="50" charset="-128"/>
              </a:rPr>
              <a:t>Global DNS</a:t>
            </a:r>
            <a:endParaRPr kumimoji="0" lang="en-US" altLang="ja-JP" sz="1333" baseline="30000" smtClean="0">
              <a:solidFill>
                <a:srgbClr val="FFFFFF"/>
              </a:solidFill>
              <a:cs typeface="メイリオ" panose="020B0604030504040204" pitchFamily="50" charset="-128"/>
            </a:endParaRPr>
          </a:p>
        </p:txBody>
      </p:sp>
      <p:sp>
        <p:nvSpPr>
          <p:cNvPr id="100" name="Text Box 116"/>
          <p:cNvSpPr txBox="1">
            <a:spLocks noChangeArrowheads="1"/>
          </p:cNvSpPr>
          <p:nvPr/>
        </p:nvSpPr>
        <p:spPr bwMode="auto">
          <a:xfrm>
            <a:off x="4152900" y="4179888"/>
            <a:ext cx="1862138" cy="392112"/>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buFontTx/>
              <a:buNone/>
              <a:defRPr/>
            </a:pPr>
            <a:r>
              <a:rPr kumimoji="0" lang="en-US" altLang="ja-JP" sz="1333" smtClean="0">
                <a:solidFill>
                  <a:srgbClr val="FFFFFF"/>
                </a:solidFill>
                <a:cs typeface="メイリオ" panose="020B0604030504040204" pitchFamily="50" charset="-128"/>
              </a:rPr>
              <a:t>Domain services</a:t>
            </a:r>
            <a:endParaRPr kumimoji="0" lang="en-US" altLang="ja-JP" sz="1333" b="1" smtClean="0">
              <a:solidFill>
                <a:srgbClr val="FFFFFF"/>
              </a:solidFill>
              <a:cs typeface="メイリオ" panose="020B0604030504040204" pitchFamily="50" charset="-128"/>
            </a:endParaRPr>
          </a:p>
        </p:txBody>
      </p:sp>
      <p:sp>
        <p:nvSpPr>
          <p:cNvPr id="101" name="Text Box 117"/>
          <p:cNvSpPr txBox="1">
            <a:spLocks noChangeArrowheads="1"/>
          </p:cNvSpPr>
          <p:nvPr/>
        </p:nvSpPr>
        <p:spPr bwMode="auto">
          <a:xfrm>
            <a:off x="5837238" y="4179888"/>
            <a:ext cx="679450" cy="284162"/>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buFontTx/>
              <a:buNone/>
              <a:defRPr/>
            </a:pPr>
            <a:r>
              <a:rPr kumimoji="0" lang="en-US" altLang="ja-JP" sz="1333" smtClean="0">
                <a:solidFill>
                  <a:srgbClr val="FFFFFF"/>
                </a:solidFill>
                <a:cs typeface="メイリオ" panose="020B0604030504040204" pitchFamily="50" charset="-128"/>
              </a:rPr>
              <a:t>CDN</a:t>
            </a:r>
            <a:endParaRPr kumimoji="0" lang="en-US" altLang="ja-JP" sz="1333" baseline="30000" smtClean="0">
              <a:solidFill>
                <a:srgbClr val="FFFFFF"/>
              </a:solidFill>
              <a:cs typeface="メイリオ" panose="020B0604030504040204" pitchFamily="50" charset="-128"/>
            </a:endParaRPr>
          </a:p>
        </p:txBody>
      </p:sp>
      <p:sp>
        <p:nvSpPr>
          <p:cNvPr id="102" name="Text Box 118"/>
          <p:cNvSpPr txBox="1">
            <a:spLocks noChangeArrowheads="1"/>
          </p:cNvSpPr>
          <p:nvPr/>
        </p:nvSpPr>
        <p:spPr bwMode="auto">
          <a:xfrm>
            <a:off x="490538" y="5970588"/>
            <a:ext cx="3443287" cy="311150"/>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ja-JP" altLang="en-US" sz="1600" b="1">
                <a:solidFill>
                  <a:srgbClr val="000000"/>
                </a:solidFill>
              </a:rPr>
              <a:t>コンピュート、ストレージ</a:t>
            </a:r>
          </a:p>
        </p:txBody>
      </p:sp>
      <p:sp>
        <p:nvSpPr>
          <p:cNvPr id="103" name="Text Box 119"/>
          <p:cNvSpPr txBox="1">
            <a:spLocks noChangeArrowheads="1"/>
          </p:cNvSpPr>
          <p:nvPr/>
        </p:nvSpPr>
        <p:spPr bwMode="auto">
          <a:xfrm>
            <a:off x="733425" y="5602288"/>
            <a:ext cx="696913" cy="303212"/>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SAN</a:t>
            </a:r>
            <a:endParaRPr kumimoji="0" lang="en-US" altLang="ja-JP" sz="1600" baseline="30000">
              <a:solidFill>
                <a:srgbClr val="FFFFFF"/>
              </a:solidFill>
            </a:endParaRPr>
          </a:p>
        </p:txBody>
      </p:sp>
      <p:sp>
        <p:nvSpPr>
          <p:cNvPr id="104" name="Text Box 120"/>
          <p:cNvSpPr txBox="1">
            <a:spLocks noChangeArrowheads="1"/>
          </p:cNvSpPr>
          <p:nvPr/>
        </p:nvSpPr>
        <p:spPr bwMode="auto">
          <a:xfrm>
            <a:off x="2520950" y="5602288"/>
            <a:ext cx="695325" cy="303212"/>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NAS</a:t>
            </a:r>
            <a:endParaRPr kumimoji="0" lang="en-US" altLang="ja-JP" sz="1600" baseline="30000">
              <a:solidFill>
                <a:srgbClr val="FFFFFF"/>
              </a:solidFill>
            </a:endParaRPr>
          </a:p>
        </p:txBody>
      </p:sp>
      <p:sp>
        <p:nvSpPr>
          <p:cNvPr id="105" name="Text Box 121"/>
          <p:cNvSpPr txBox="1">
            <a:spLocks noChangeArrowheads="1"/>
          </p:cNvSpPr>
          <p:nvPr/>
        </p:nvSpPr>
        <p:spPr bwMode="auto">
          <a:xfrm>
            <a:off x="4338638" y="5602288"/>
            <a:ext cx="1955800" cy="234950"/>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Elastic storage</a:t>
            </a:r>
            <a:endParaRPr kumimoji="0" lang="en-US" altLang="ja-JP" sz="1600" b="1">
              <a:solidFill>
                <a:srgbClr val="FFFFFF"/>
              </a:solidFill>
            </a:endParaRPr>
          </a:p>
        </p:txBody>
      </p:sp>
      <p:sp>
        <p:nvSpPr>
          <p:cNvPr id="106" name="Text Box 122"/>
          <p:cNvSpPr txBox="1">
            <a:spLocks noChangeArrowheads="1"/>
          </p:cNvSpPr>
          <p:nvPr/>
        </p:nvSpPr>
        <p:spPr bwMode="auto">
          <a:xfrm>
            <a:off x="6092825" y="5602288"/>
            <a:ext cx="1516063" cy="260350"/>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Object storage</a:t>
            </a:r>
            <a:endParaRPr kumimoji="0" lang="en-US" altLang="ja-JP" sz="1600" b="1">
              <a:solidFill>
                <a:srgbClr val="FFFFFF"/>
              </a:solidFill>
            </a:endParaRPr>
          </a:p>
        </p:txBody>
      </p:sp>
      <p:sp>
        <p:nvSpPr>
          <p:cNvPr id="107" name="Rectangle 77"/>
          <p:cNvSpPr>
            <a:spLocks noChangeArrowheads="1"/>
          </p:cNvSpPr>
          <p:nvPr/>
        </p:nvSpPr>
        <p:spPr bwMode="auto">
          <a:xfrm>
            <a:off x="447675" y="2198688"/>
            <a:ext cx="11383963" cy="1300162"/>
          </a:xfrm>
          <a:prstGeom prst="rect">
            <a:avLst/>
          </a:prstGeom>
          <a:solidFill>
            <a:srgbClr val="83D1F5"/>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08" name="Rectangle 78"/>
          <p:cNvSpPr>
            <a:spLocks noChangeArrowheads="1"/>
          </p:cNvSpPr>
          <p:nvPr/>
        </p:nvSpPr>
        <p:spPr bwMode="auto">
          <a:xfrm>
            <a:off x="630238" y="2465388"/>
            <a:ext cx="1789112" cy="334962"/>
          </a:xfrm>
          <a:prstGeom prst="rect">
            <a:avLst/>
          </a:prstGeom>
          <a:solidFill>
            <a:srgbClr val="003F69"/>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109" name="Text Box 79"/>
          <p:cNvSpPr txBox="1">
            <a:spLocks noChangeArrowheads="1"/>
          </p:cNvSpPr>
          <p:nvPr/>
        </p:nvSpPr>
        <p:spPr bwMode="auto">
          <a:xfrm>
            <a:off x="495300" y="3181350"/>
            <a:ext cx="2238375" cy="319088"/>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ja-JP" altLang="en-US" sz="1600" b="1">
                <a:solidFill>
                  <a:srgbClr val="000000"/>
                </a:solidFill>
              </a:rPr>
              <a:t>管理、監視</a:t>
            </a:r>
          </a:p>
        </p:txBody>
      </p:sp>
      <p:sp>
        <p:nvSpPr>
          <p:cNvPr id="110" name="Rectangle 80"/>
          <p:cNvSpPr>
            <a:spLocks noChangeArrowheads="1"/>
          </p:cNvSpPr>
          <p:nvPr/>
        </p:nvSpPr>
        <p:spPr bwMode="auto">
          <a:xfrm>
            <a:off x="635000" y="2474913"/>
            <a:ext cx="649288" cy="319087"/>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API</a:t>
            </a:r>
            <a:endParaRPr kumimoji="0" lang="en-US" altLang="ja-JP" sz="1600" baseline="30000">
              <a:solidFill>
                <a:srgbClr val="FFFFFF"/>
              </a:solidFill>
            </a:endParaRPr>
          </a:p>
        </p:txBody>
      </p:sp>
      <p:sp>
        <p:nvSpPr>
          <p:cNvPr id="111" name="Rectangle 81"/>
          <p:cNvSpPr>
            <a:spLocks noChangeArrowheads="1"/>
          </p:cNvSpPr>
          <p:nvPr/>
        </p:nvSpPr>
        <p:spPr bwMode="auto">
          <a:xfrm>
            <a:off x="2501900" y="2465388"/>
            <a:ext cx="1787525" cy="334962"/>
          </a:xfrm>
          <a:prstGeom prst="rect">
            <a:avLst/>
          </a:prstGeom>
          <a:solidFill>
            <a:srgbClr val="003F69"/>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112" name="Rectangle 82"/>
          <p:cNvSpPr>
            <a:spLocks noChangeArrowheads="1"/>
          </p:cNvSpPr>
          <p:nvPr/>
        </p:nvSpPr>
        <p:spPr bwMode="auto">
          <a:xfrm>
            <a:off x="6124575" y="2465388"/>
            <a:ext cx="1789113" cy="334962"/>
          </a:xfrm>
          <a:prstGeom prst="rect">
            <a:avLst/>
          </a:prstGeom>
          <a:solidFill>
            <a:srgbClr val="003F69"/>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113" name="Rectangle 83"/>
          <p:cNvSpPr>
            <a:spLocks noChangeArrowheads="1"/>
          </p:cNvSpPr>
          <p:nvPr/>
        </p:nvSpPr>
        <p:spPr bwMode="auto">
          <a:xfrm>
            <a:off x="9909175" y="2465388"/>
            <a:ext cx="1789113" cy="334962"/>
          </a:xfrm>
          <a:prstGeom prst="rect">
            <a:avLst/>
          </a:prstGeom>
          <a:solidFill>
            <a:srgbClr val="003F69"/>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114" name="Rectangle 84"/>
          <p:cNvSpPr>
            <a:spLocks noChangeArrowheads="1"/>
          </p:cNvSpPr>
          <p:nvPr/>
        </p:nvSpPr>
        <p:spPr bwMode="auto">
          <a:xfrm>
            <a:off x="6140450" y="2474913"/>
            <a:ext cx="1587500" cy="319087"/>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Monitoring</a:t>
            </a:r>
            <a:endParaRPr kumimoji="0" lang="en-US" altLang="ja-JP" sz="1600" b="1">
              <a:solidFill>
                <a:srgbClr val="FFFFFF"/>
              </a:solidFill>
            </a:endParaRPr>
          </a:p>
        </p:txBody>
      </p:sp>
      <p:sp>
        <p:nvSpPr>
          <p:cNvPr id="115" name="Rectangle 85"/>
          <p:cNvSpPr>
            <a:spLocks noChangeArrowheads="1"/>
          </p:cNvSpPr>
          <p:nvPr/>
        </p:nvSpPr>
        <p:spPr bwMode="auto">
          <a:xfrm>
            <a:off x="8027988" y="2465388"/>
            <a:ext cx="1789112" cy="334962"/>
          </a:xfrm>
          <a:prstGeom prst="rect">
            <a:avLst/>
          </a:prstGeom>
          <a:solidFill>
            <a:srgbClr val="003F69"/>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116" name="Rectangle 86"/>
          <p:cNvSpPr>
            <a:spLocks noChangeArrowheads="1"/>
          </p:cNvSpPr>
          <p:nvPr/>
        </p:nvSpPr>
        <p:spPr bwMode="auto">
          <a:xfrm>
            <a:off x="9894888" y="2474913"/>
            <a:ext cx="1797050" cy="319087"/>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Standard Image</a:t>
            </a:r>
          </a:p>
        </p:txBody>
      </p:sp>
      <p:sp>
        <p:nvSpPr>
          <p:cNvPr id="117" name="Text Box 87"/>
          <p:cNvSpPr txBox="1">
            <a:spLocks noChangeArrowheads="1"/>
          </p:cNvSpPr>
          <p:nvPr/>
        </p:nvSpPr>
        <p:spPr bwMode="auto">
          <a:xfrm>
            <a:off x="504825" y="2165350"/>
            <a:ext cx="1781175" cy="317500"/>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ja-JP" altLang="en-US" sz="1600" b="1">
                <a:solidFill>
                  <a:srgbClr val="000000"/>
                </a:solidFill>
              </a:rPr>
              <a:t>開発者</a:t>
            </a:r>
          </a:p>
        </p:txBody>
      </p:sp>
      <p:sp>
        <p:nvSpPr>
          <p:cNvPr id="118" name="Rectangle 88"/>
          <p:cNvSpPr>
            <a:spLocks noChangeArrowheads="1"/>
          </p:cNvSpPr>
          <p:nvPr/>
        </p:nvSpPr>
        <p:spPr bwMode="auto">
          <a:xfrm>
            <a:off x="630238" y="2855913"/>
            <a:ext cx="11061700" cy="333375"/>
          </a:xfrm>
          <a:prstGeom prst="rect">
            <a:avLst/>
          </a:prstGeom>
          <a:solidFill>
            <a:srgbClr val="003F69"/>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119" name="Rectangle 89"/>
          <p:cNvSpPr>
            <a:spLocks noChangeArrowheads="1"/>
          </p:cNvSpPr>
          <p:nvPr/>
        </p:nvSpPr>
        <p:spPr bwMode="auto">
          <a:xfrm>
            <a:off x="635000" y="2868613"/>
            <a:ext cx="2581275" cy="320675"/>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Managed hosting</a:t>
            </a:r>
            <a:endParaRPr kumimoji="0" lang="en-US" altLang="ja-JP" sz="1600" b="1">
              <a:solidFill>
                <a:srgbClr val="FFFFFF"/>
              </a:solidFill>
            </a:endParaRPr>
          </a:p>
        </p:txBody>
      </p:sp>
      <p:sp>
        <p:nvSpPr>
          <p:cNvPr id="120" name="Rectangle 90"/>
          <p:cNvSpPr>
            <a:spLocks noChangeArrowheads="1"/>
          </p:cNvSpPr>
          <p:nvPr/>
        </p:nvSpPr>
        <p:spPr bwMode="auto">
          <a:xfrm>
            <a:off x="8042275" y="2474913"/>
            <a:ext cx="1350963" cy="319087"/>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Flex Images</a:t>
            </a:r>
            <a:endParaRPr kumimoji="0" lang="en-US" altLang="ja-JP" sz="1600" b="1">
              <a:solidFill>
                <a:srgbClr val="FFFFFF"/>
              </a:solidFill>
            </a:endParaRPr>
          </a:p>
        </p:txBody>
      </p:sp>
      <p:sp>
        <p:nvSpPr>
          <p:cNvPr id="121" name="Rectangle 91"/>
          <p:cNvSpPr>
            <a:spLocks noChangeArrowheads="1"/>
          </p:cNvSpPr>
          <p:nvPr/>
        </p:nvSpPr>
        <p:spPr bwMode="auto">
          <a:xfrm>
            <a:off x="2522538" y="2474913"/>
            <a:ext cx="1684337" cy="319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Message queue</a:t>
            </a:r>
            <a:endParaRPr kumimoji="0" lang="en-US" altLang="ja-JP" sz="1600" b="1">
              <a:solidFill>
                <a:srgbClr val="FFFFFF"/>
              </a:solidFill>
            </a:endParaRPr>
          </a:p>
        </p:txBody>
      </p:sp>
      <p:sp>
        <p:nvSpPr>
          <p:cNvPr id="122" name="Text Box 123"/>
          <p:cNvSpPr txBox="1">
            <a:spLocks noChangeArrowheads="1"/>
          </p:cNvSpPr>
          <p:nvPr/>
        </p:nvSpPr>
        <p:spPr bwMode="auto">
          <a:xfrm>
            <a:off x="6015038" y="2173288"/>
            <a:ext cx="1928812" cy="320675"/>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ja-JP" altLang="en-US" sz="1600" b="1">
                <a:solidFill>
                  <a:srgbClr val="000000"/>
                </a:solidFill>
              </a:rPr>
              <a:t>管理者</a:t>
            </a:r>
          </a:p>
        </p:txBody>
      </p:sp>
      <p:sp>
        <p:nvSpPr>
          <p:cNvPr id="123" name="Rectangle 124"/>
          <p:cNvSpPr>
            <a:spLocks noChangeArrowheads="1"/>
          </p:cNvSpPr>
          <p:nvPr/>
        </p:nvSpPr>
        <p:spPr bwMode="auto">
          <a:xfrm>
            <a:off x="6308725" y="1430338"/>
            <a:ext cx="207645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000000"/>
                </a:solidFill>
              </a:rPr>
              <a:t>Windows Mobile</a:t>
            </a:r>
            <a:endParaRPr kumimoji="0" lang="en-US" altLang="ja-JP" sz="1600" b="1">
              <a:solidFill>
                <a:srgbClr val="000000"/>
              </a:solidFill>
            </a:endParaRPr>
          </a:p>
        </p:txBody>
      </p:sp>
      <p:sp>
        <p:nvSpPr>
          <p:cNvPr id="124" name="AutoShape 125"/>
          <p:cNvSpPr>
            <a:spLocks noChangeAspect="1" noChangeArrowheads="1" noTextEdit="1"/>
          </p:cNvSpPr>
          <p:nvPr/>
        </p:nvSpPr>
        <p:spPr bwMode="auto">
          <a:xfrm>
            <a:off x="8693150" y="3011488"/>
            <a:ext cx="2794000" cy="895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25" name="Rectangle 127"/>
          <p:cNvSpPr>
            <a:spLocks noChangeArrowheads="1"/>
          </p:cNvSpPr>
          <p:nvPr/>
        </p:nvSpPr>
        <p:spPr bwMode="auto">
          <a:xfrm>
            <a:off x="7988300" y="3563938"/>
            <a:ext cx="3843338" cy="2730500"/>
          </a:xfrm>
          <a:prstGeom prst="rect">
            <a:avLst/>
          </a:prstGeom>
          <a:solidFill>
            <a:srgbClr val="83D1F5"/>
          </a:solidFill>
          <a:ln>
            <a:noFill/>
          </a:ln>
          <a:extLst>
            <a:ext uri="{91240B29-F687-4f45-9708-019B960494DF}">
              <a14:hiddenLine xmlns="" xmlns:a14="http://schemas.microsoft.com/office/drawing/2010/main" w="3175" algn="ctr">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26" name="Text Box 128"/>
          <p:cNvSpPr txBox="1">
            <a:spLocks noChangeArrowheads="1"/>
          </p:cNvSpPr>
          <p:nvPr/>
        </p:nvSpPr>
        <p:spPr bwMode="auto">
          <a:xfrm>
            <a:off x="8067675" y="5962650"/>
            <a:ext cx="1806575" cy="319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ja-JP" altLang="en-US" sz="1600" b="1">
                <a:solidFill>
                  <a:srgbClr val="000000"/>
                </a:solidFill>
              </a:rPr>
              <a:t>ソリューション</a:t>
            </a:r>
          </a:p>
        </p:txBody>
      </p:sp>
      <p:sp>
        <p:nvSpPr>
          <p:cNvPr id="127" name="Rectangle 129"/>
          <p:cNvSpPr>
            <a:spLocks noChangeArrowheads="1"/>
          </p:cNvSpPr>
          <p:nvPr/>
        </p:nvSpPr>
        <p:spPr bwMode="auto">
          <a:xfrm>
            <a:off x="8223250" y="3751263"/>
            <a:ext cx="1633538" cy="2171700"/>
          </a:xfrm>
          <a:prstGeom prst="rect">
            <a:avLst/>
          </a:prstGeom>
          <a:solidFill>
            <a:srgbClr val="003F69"/>
          </a:solidFill>
          <a:ln>
            <a:noFill/>
          </a:ln>
          <a:extLst>
            <a:ext uri="{91240B29-F687-4f45-9708-019B960494DF}">
              <a14:hiddenLine xmlns="" xmlns:a14="http://schemas.microsoft.com/office/drawing/2010/main" w="12700" algn="ctr">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28" name="Rectangle 130"/>
          <p:cNvSpPr>
            <a:spLocks noChangeArrowheads="1"/>
          </p:cNvSpPr>
          <p:nvPr/>
        </p:nvSpPr>
        <p:spPr bwMode="auto">
          <a:xfrm>
            <a:off x="9940925" y="3751263"/>
            <a:ext cx="1635125" cy="2171700"/>
          </a:xfrm>
          <a:prstGeom prst="rect">
            <a:avLst/>
          </a:prstGeom>
          <a:solidFill>
            <a:srgbClr val="003F69"/>
          </a:solidFill>
          <a:ln>
            <a:noFill/>
          </a:ln>
          <a:extLst>
            <a:ext uri="{91240B29-F687-4f45-9708-019B960494DF}">
              <a14:hiddenLine xmlns="" xmlns:a14="http://schemas.microsoft.com/office/drawing/2010/main" w="12700" algn="ctr">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29" name="Line 131"/>
          <p:cNvSpPr>
            <a:spLocks noChangeShapeType="1"/>
          </p:cNvSpPr>
          <p:nvPr/>
        </p:nvSpPr>
        <p:spPr bwMode="auto">
          <a:xfrm flipV="1">
            <a:off x="9013825" y="4508500"/>
            <a:ext cx="0" cy="133350"/>
          </a:xfrm>
          <a:prstGeom prst="line">
            <a:avLst/>
          </a:prstGeom>
          <a:noFill/>
          <a:ln w="12700" cap="rnd">
            <a:solidFill>
              <a:schemeClr val="bg1"/>
            </a:solidFill>
            <a:prstDash val="sysDot"/>
            <a:round/>
            <a:headEnd/>
            <a:tailEnd/>
          </a:ln>
          <a:extLst>
            <a:ext uri="{909E8E84-426E-40dd-AFC4-6F175D3DCCD1}">
              <a14:hiddenFill xmlns="" xmlns:a14="http://schemas.microsoft.com/office/drawing/2010/main">
                <a:noFill/>
              </a14:hiddenFill>
            </a:ext>
          </a:extLst>
        </p:spPr>
        <p:txBody>
          <a:bodyPr wrap="none" anchor="ctr"/>
          <a:lstStyle/>
          <a:p>
            <a:pPr eaLnBrk="1" hangingPunct="1">
              <a:lnSpc>
                <a:spcPct val="90000"/>
              </a:lnSpc>
              <a:spcBef>
                <a:spcPct val="20000"/>
              </a:spcBef>
              <a:buFontTx/>
              <a:buChar char="•"/>
              <a:defRPr/>
            </a:pPr>
            <a:endParaRPr lang="ja-JP" altLang="en-US" sz="4267">
              <a:solidFill>
                <a:srgbClr val="000000"/>
              </a:solidFill>
            </a:endParaRPr>
          </a:p>
        </p:txBody>
      </p:sp>
      <p:sp>
        <p:nvSpPr>
          <p:cNvPr id="130" name="Freeform 132"/>
          <p:cNvSpPr>
            <a:spLocks/>
          </p:cNvSpPr>
          <p:nvPr/>
        </p:nvSpPr>
        <p:spPr bwMode="auto">
          <a:xfrm>
            <a:off x="8662988" y="4992688"/>
            <a:ext cx="736600" cy="100012"/>
          </a:xfrm>
          <a:custGeom>
            <a:avLst/>
            <a:gdLst>
              <a:gd name="T0" fmla="*/ 0 w 348"/>
              <a:gd name="T1" fmla="*/ 74612 h 54"/>
              <a:gd name="T2" fmla="*/ 0 w 348"/>
              <a:gd name="T3" fmla="*/ 0 h 54"/>
              <a:gd name="T4" fmla="*/ 254000 w 348"/>
              <a:gd name="T5" fmla="*/ 0 h 54"/>
              <a:gd name="T6" fmla="*/ 552450 w 348"/>
              <a:gd name="T7" fmla="*/ 0 h 54"/>
              <a:gd name="T8" fmla="*/ 552450 w 348"/>
              <a:gd name="T9" fmla="*/ 71849 h 54"/>
              <a:gd name="T10" fmla="*/ 0 60000 65536"/>
              <a:gd name="T11" fmla="*/ 0 60000 65536"/>
              <a:gd name="T12" fmla="*/ 0 60000 65536"/>
              <a:gd name="T13" fmla="*/ 0 60000 65536"/>
              <a:gd name="T14" fmla="*/ 0 60000 65536"/>
              <a:gd name="T15" fmla="*/ 0 w 348"/>
              <a:gd name="T16" fmla="*/ 0 h 54"/>
              <a:gd name="T17" fmla="*/ 348 w 348"/>
              <a:gd name="T18" fmla="*/ 54 h 54"/>
            </a:gdLst>
            <a:ahLst/>
            <a:cxnLst>
              <a:cxn ang="T10">
                <a:pos x="T0" y="T1"/>
              </a:cxn>
              <a:cxn ang="T11">
                <a:pos x="T2" y="T3"/>
              </a:cxn>
              <a:cxn ang="T12">
                <a:pos x="T4" y="T5"/>
              </a:cxn>
              <a:cxn ang="T13">
                <a:pos x="T6" y="T7"/>
              </a:cxn>
              <a:cxn ang="T14">
                <a:pos x="T8" y="T9"/>
              </a:cxn>
            </a:cxnLst>
            <a:rect l="T15" t="T16" r="T17" b="T18"/>
            <a:pathLst>
              <a:path w="348" h="54">
                <a:moveTo>
                  <a:pt x="0" y="54"/>
                </a:moveTo>
                <a:lnTo>
                  <a:pt x="0" y="0"/>
                </a:lnTo>
                <a:lnTo>
                  <a:pt x="160" y="0"/>
                </a:lnTo>
                <a:lnTo>
                  <a:pt x="348" y="0"/>
                </a:lnTo>
                <a:lnTo>
                  <a:pt x="348" y="52"/>
                </a:lnTo>
              </a:path>
            </a:pathLst>
          </a:custGeom>
          <a:noFill/>
          <a:ln w="12700" cap="rnd">
            <a:solidFill>
              <a:schemeClr val="bg1"/>
            </a:solidFill>
            <a:prstDash val="sysDot"/>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lnSpc>
                <a:spcPct val="90000"/>
              </a:lnSpc>
              <a:spcBef>
                <a:spcPct val="20000"/>
              </a:spcBef>
              <a:buFontTx/>
              <a:buChar char="•"/>
              <a:defRPr/>
            </a:pPr>
            <a:endParaRPr lang="ja-JP" altLang="en-US" sz="4267">
              <a:solidFill>
                <a:srgbClr val="000000"/>
              </a:solidFill>
            </a:endParaRPr>
          </a:p>
        </p:txBody>
      </p:sp>
      <p:sp>
        <p:nvSpPr>
          <p:cNvPr id="131" name="Line 133"/>
          <p:cNvSpPr>
            <a:spLocks noChangeShapeType="1"/>
          </p:cNvSpPr>
          <p:nvPr/>
        </p:nvSpPr>
        <p:spPr bwMode="auto">
          <a:xfrm flipV="1">
            <a:off x="9013825" y="4895850"/>
            <a:ext cx="0" cy="69850"/>
          </a:xfrm>
          <a:prstGeom prst="line">
            <a:avLst/>
          </a:prstGeom>
          <a:noFill/>
          <a:ln w="12700" cap="rnd">
            <a:solidFill>
              <a:schemeClr val="bg1"/>
            </a:solidFill>
            <a:prstDash val="sysDot"/>
            <a:round/>
            <a:headEnd/>
            <a:tailEnd/>
          </a:ln>
          <a:extLst>
            <a:ext uri="{909E8E84-426E-40dd-AFC4-6F175D3DCCD1}">
              <a14:hiddenFill xmlns="" xmlns:a14="http://schemas.microsoft.com/office/drawing/2010/main">
                <a:noFill/>
              </a14:hiddenFill>
            </a:ext>
          </a:extLst>
        </p:spPr>
        <p:txBody>
          <a:bodyPr wrap="none" anchor="ctr"/>
          <a:lstStyle/>
          <a:p>
            <a:pPr eaLnBrk="1" hangingPunct="1">
              <a:lnSpc>
                <a:spcPct val="90000"/>
              </a:lnSpc>
              <a:spcBef>
                <a:spcPct val="20000"/>
              </a:spcBef>
              <a:buFontTx/>
              <a:buChar char="•"/>
              <a:defRPr/>
            </a:pPr>
            <a:endParaRPr lang="ja-JP" altLang="en-US" sz="4267">
              <a:solidFill>
                <a:srgbClr val="000000"/>
              </a:solidFill>
            </a:endParaRPr>
          </a:p>
        </p:txBody>
      </p:sp>
      <p:sp>
        <p:nvSpPr>
          <p:cNvPr id="132" name="Line 134"/>
          <p:cNvSpPr>
            <a:spLocks noChangeShapeType="1"/>
          </p:cNvSpPr>
          <p:nvPr/>
        </p:nvSpPr>
        <p:spPr bwMode="auto">
          <a:xfrm flipV="1">
            <a:off x="9013825" y="3905250"/>
            <a:ext cx="0" cy="227013"/>
          </a:xfrm>
          <a:prstGeom prst="line">
            <a:avLst/>
          </a:prstGeom>
          <a:noFill/>
          <a:ln w="12700" cap="rnd">
            <a:solidFill>
              <a:schemeClr val="bg1"/>
            </a:solidFill>
            <a:prstDash val="sysDot"/>
            <a:round/>
            <a:headEnd/>
            <a:tailEnd type="triangle" w="sm" len="med"/>
          </a:ln>
          <a:extLst>
            <a:ext uri="{909E8E84-426E-40dd-AFC4-6F175D3DCCD1}">
              <a14:hiddenFill xmlns="" xmlns:a14="http://schemas.microsoft.com/office/drawing/2010/main">
                <a:noFill/>
              </a14:hiddenFill>
            </a:ext>
          </a:extLst>
        </p:spPr>
        <p:txBody>
          <a:bodyPr wrap="none" anchor="ctr"/>
          <a:lstStyle/>
          <a:p>
            <a:pPr eaLnBrk="1" hangingPunct="1">
              <a:lnSpc>
                <a:spcPct val="90000"/>
              </a:lnSpc>
              <a:spcBef>
                <a:spcPct val="20000"/>
              </a:spcBef>
              <a:buFontTx/>
              <a:buChar char="•"/>
              <a:defRPr/>
            </a:pPr>
            <a:endParaRPr lang="ja-JP" altLang="en-US" sz="4267">
              <a:solidFill>
                <a:srgbClr val="000000"/>
              </a:solidFill>
            </a:endParaRPr>
          </a:p>
        </p:txBody>
      </p:sp>
      <p:sp>
        <p:nvSpPr>
          <p:cNvPr id="133" name="Text Box 135"/>
          <p:cNvSpPr txBox="1">
            <a:spLocks noChangeArrowheads="1"/>
          </p:cNvSpPr>
          <p:nvPr/>
        </p:nvSpPr>
        <p:spPr bwMode="auto">
          <a:xfrm>
            <a:off x="8237538" y="5624513"/>
            <a:ext cx="1657350" cy="266700"/>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Private Cloud</a:t>
            </a:r>
            <a:endParaRPr kumimoji="0" lang="en-US" altLang="ja-JP" sz="1600" b="1">
              <a:solidFill>
                <a:srgbClr val="FFFFFF"/>
              </a:solidFill>
            </a:endParaRPr>
          </a:p>
        </p:txBody>
      </p:sp>
      <p:sp>
        <p:nvSpPr>
          <p:cNvPr id="134" name="Text Box 136"/>
          <p:cNvSpPr txBox="1">
            <a:spLocks noChangeArrowheads="1"/>
          </p:cNvSpPr>
          <p:nvPr/>
        </p:nvSpPr>
        <p:spPr bwMode="auto">
          <a:xfrm>
            <a:off x="9926638" y="5624513"/>
            <a:ext cx="1455737" cy="298450"/>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Big data</a:t>
            </a:r>
            <a:endParaRPr kumimoji="0" lang="en-US" altLang="ja-JP" sz="1600" b="1">
              <a:solidFill>
                <a:srgbClr val="FFFFFF"/>
              </a:solidFill>
            </a:endParaRPr>
          </a:p>
        </p:txBody>
      </p:sp>
      <p:sp>
        <p:nvSpPr>
          <p:cNvPr id="135" name="Line 137"/>
          <p:cNvSpPr>
            <a:spLocks noChangeShapeType="1"/>
          </p:cNvSpPr>
          <p:nvPr/>
        </p:nvSpPr>
        <p:spPr bwMode="auto">
          <a:xfrm flipV="1">
            <a:off x="10741025" y="4973638"/>
            <a:ext cx="0" cy="69850"/>
          </a:xfrm>
          <a:prstGeom prst="line">
            <a:avLst/>
          </a:prstGeom>
          <a:noFill/>
          <a:ln w="12700" cap="rnd">
            <a:solidFill>
              <a:schemeClr val="bg1"/>
            </a:solidFill>
            <a:prstDash val="sysDot"/>
            <a:round/>
            <a:headEnd/>
            <a:tailEnd/>
          </a:ln>
          <a:extLst>
            <a:ext uri="{909E8E84-426E-40dd-AFC4-6F175D3DCCD1}">
              <a14:hiddenFill xmlns="" xmlns:a14="http://schemas.microsoft.com/office/drawing/2010/main">
                <a:noFill/>
              </a14:hiddenFill>
            </a:ext>
          </a:extLst>
        </p:spPr>
        <p:txBody>
          <a:bodyPr wrap="none" anchor="ctr"/>
          <a:lstStyle/>
          <a:p>
            <a:pPr eaLnBrk="1" hangingPunct="1">
              <a:lnSpc>
                <a:spcPct val="90000"/>
              </a:lnSpc>
              <a:spcBef>
                <a:spcPct val="20000"/>
              </a:spcBef>
              <a:buFontTx/>
              <a:buChar char="•"/>
              <a:defRPr/>
            </a:pPr>
            <a:endParaRPr lang="ja-JP" altLang="en-US" sz="4267">
              <a:solidFill>
                <a:srgbClr val="000000"/>
              </a:solidFill>
            </a:endParaRPr>
          </a:p>
        </p:txBody>
      </p:sp>
      <p:sp>
        <p:nvSpPr>
          <p:cNvPr id="136" name="Line 138"/>
          <p:cNvSpPr>
            <a:spLocks noChangeShapeType="1"/>
          </p:cNvSpPr>
          <p:nvPr/>
        </p:nvSpPr>
        <p:spPr bwMode="auto">
          <a:xfrm flipV="1">
            <a:off x="10741025" y="4502150"/>
            <a:ext cx="0" cy="69850"/>
          </a:xfrm>
          <a:prstGeom prst="line">
            <a:avLst/>
          </a:prstGeom>
          <a:noFill/>
          <a:ln w="12700" cap="rnd">
            <a:solidFill>
              <a:schemeClr val="bg1"/>
            </a:solidFill>
            <a:prstDash val="sysDot"/>
            <a:round/>
            <a:headEnd/>
            <a:tailEnd/>
          </a:ln>
          <a:extLst>
            <a:ext uri="{909E8E84-426E-40dd-AFC4-6F175D3DCCD1}">
              <a14:hiddenFill xmlns="" xmlns:a14="http://schemas.microsoft.com/office/drawing/2010/main">
                <a:noFill/>
              </a14:hiddenFill>
            </a:ext>
          </a:extLst>
        </p:spPr>
        <p:txBody>
          <a:bodyPr wrap="none" anchor="ctr"/>
          <a:lstStyle/>
          <a:p>
            <a:pPr eaLnBrk="1" hangingPunct="1">
              <a:lnSpc>
                <a:spcPct val="90000"/>
              </a:lnSpc>
              <a:spcBef>
                <a:spcPct val="20000"/>
              </a:spcBef>
              <a:buFontTx/>
              <a:buChar char="•"/>
              <a:defRPr/>
            </a:pPr>
            <a:endParaRPr lang="ja-JP" altLang="en-US" sz="4267">
              <a:solidFill>
                <a:srgbClr val="000000"/>
              </a:solidFill>
            </a:endParaRPr>
          </a:p>
        </p:txBody>
      </p:sp>
      <p:sp>
        <p:nvSpPr>
          <p:cNvPr id="137" name="Arc 139"/>
          <p:cNvSpPr>
            <a:spLocks/>
          </p:cNvSpPr>
          <p:nvPr/>
        </p:nvSpPr>
        <p:spPr bwMode="auto">
          <a:xfrm rot="13526787" flipV="1">
            <a:off x="10653712" y="4073526"/>
            <a:ext cx="193675" cy="2222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bg1"/>
            </a:solidFill>
            <a:prstDash val="sysDot"/>
            <a:round/>
            <a:headEnd type="triangle" w="sm" len="med"/>
            <a:tailEnd type="triangle" w="sm" len="med"/>
          </a:ln>
          <a:extLst>
            <a:ext uri="{909E8E84-426E-40dd-AFC4-6F175D3DCCD1}">
              <a14:hiddenFill xmlns="" xmlns:a14="http://schemas.microsoft.com/office/drawing/2010/main">
                <a:solidFill>
                  <a:srgbClr val="FFFFFF"/>
                </a:solidFill>
              </a14:hiddenFill>
            </a:ext>
          </a:extLst>
        </p:spPr>
        <p:txBody>
          <a:bodyPr rot="10800000" vert="eaVert" wrap="none" anchor="ctr"/>
          <a:lstStyle/>
          <a:p>
            <a:pPr eaLnBrk="1" hangingPunct="1">
              <a:lnSpc>
                <a:spcPct val="90000"/>
              </a:lnSpc>
              <a:spcBef>
                <a:spcPct val="20000"/>
              </a:spcBef>
              <a:buFontTx/>
              <a:buChar char="•"/>
              <a:defRPr/>
            </a:pPr>
            <a:endParaRPr lang="ja-JP" altLang="en-US" sz="4267">
              <a:solidFill>
                <a:srgbClr val="000000"/>
              </a:solidFill>
            </a:endParaRPr>
          </a:p>
        </p:txBody>
      </p:sp>
      <p:grpSp>
        <p:nvGrpSpPr>
          <p:cNvPr id="138" name="Group 140"/>
          <p:cNvGrpSpPr>
            <a:grpSpLocks/>
          </p:cNvGrpSpPr>
          <p:nvPr/>
        </p:nvGrpSpPr>
        <p:grpSpPr bwMode="auto">
          <a:xfrm>
            <a:off x="10534650" y="4681538"/>
            <a:ext cx="422275" cy="233362"/>
            <a:chOff x="3016" y="2245"/>
            <a:chExt cx="200" cy="127"/>
          </a:xfrm>
        </p:grpSpPr>
        <p:sp>
          <p:nvSpPr>
            <p:cNvPr id="139" name="AutoShape 141"/>
            <p:cNvSpPr>
              <a:spLocks noChangeArrowheads="1"/>
            </p:cNvSpPr>
            <p:nvPr/>
          </p:nvSpPr>
          <p:spPr bwMode="auto">
            <a:xfrm>
              <a:off x="3016" y="2245"/>
              <a:ext cx="200" cy="69"/>
            </a:xfrm>
            <a:prstGeom prst="flowChartMagneticDisk">
              <a:avLst/>
            </a:prstGeom>
            <a:solidFill>
              <a:srgbClr val="83D1F5"/>
            </a:solidFill>
            <a:ln w="12700">
              <a:solidFill>
                <a:srgbClr val="003F69"/>
              </a:solidFill>
              <a:round/>
              <a:headEnd/>
              <a:tailEnd/>
            </a:ln>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40" name="AutoShape 142"/>
            <p:cNvSpPr>
              <a:spLocks noChangeArrowheads="1"/>
            </p:cNvSpPr>
            <p:nvPr/>
          </p:nvSpPr>
          <p:spPr bwMode="auto">
            <a:xfrm>
              <a:off x="3016" y="2315"/>
              <a:ext cx="200" cy="57"/>
            </a:xfrm>
            <a:prstGeom prst="flowChartMagneticDisk">
              <a:avLst/>
            </a:prstGeom>
            <a:solidFill>
              <a:srgbClr val="83D1F5"/>
            </a:solidFill>
            <a:ln w="12700">
              <a:solidFill>
                <a:srgbClr val="003F69"/>
              </a:solidFill>
              <a:round/>
              <a:headEnd/>
              <a:tailEnd/>
            </a:ln>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buFontTx/>
                <a:buNone/>
              </a:pPr>
              <a:endParaRPr kumimoji="0" lang="ja-JP" altLang="en-US" sz="1600">
                <a:solidFill>
                  <a:srgbClr val="000000"/>
                </a:solidFill>
              </a:endParaRPr>
            </a:p>
          </p:txBody>
        </p:sp>
      </p:grpSp>
      <p:grpSp>
        <p:nvGrpSpPr>
          <p:cNvPr id="141" name="Group 143"/>
          <p:cNvGrpSpPr>
            <a:grpSpLocks/>
          </p:cNvGrpSpPr>
          <p:nvPr/>
        </p:nvGrpSpPr>
        <p:grpSpPr bwMode="auto">
          <a:xfrm>
            <a:off x="8334375" y="4179888"/>
            <a:ext cx="673100" cy="125412"/>
            <a:chOff x="468" y="2479"/>
            <a:chExt cx="665" cy="139"/>
          </a:xfrm>
        </p:grpSpPr>
        <p:grpSp>
          <p:nvGrpSpPr>
            <p:cNvPr id="142" name="Group 144"/>
            <p:cNvGrpSpPr>
              <a:grpSpLocks/>
            </p:cNvGrpSpPr>
            <p:nvPr/>
          </p:nvGrpSpPr>
          <p:grpSpPr bwMode="auto">
            <a:xfrm flipH="1">
              <a:off x="1063" y="2502"/>
              <a:ext cx="70" cy="97"/>
              <a:chOff x="381" y="2500"/>
              <a:chExt cx="70" cy="97"/>
            </a:xfrm>
          </p:grpSpPr>
          <p:sp>
            <p:nvSpPr>
              <p:cNvPr id="156" name="AutoShape 145"/>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57" name="Oval 146"/>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58" name="Oval 147"/>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143" name="Freeform 148"/>
            <p:cNvSpPr>
              <a:spLocks/>
            </p:cNvSpPr>
            <p:nvPr/>
          </p:nvSpPr>
          <p:spPr bwMode="auto">
            <a:xfrm>
              <a:off x="520" y="2488"/>
              <a:ext cx="565" cy="123"/>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44" name="AutoShape 149"/>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145" name="Group 150"/>
            <p:cNvGrpSpPr>
              <a:grpSpLocks/>
            </p:cNvGrpSpPr>
            <p:nvPr/>
          </p:nvGrpSpPr>
          <p:grpSpPr bwMode="auto">
            <a:xfrm>
              <a:off x="468" y="2502"/>
              <a:ext cx="70" cy="97"/>
              <a:chOff x="381" y="2500"/>
              <a:chExt cx="70" cy="97"/>
            </a:xfrm>
          </p:grpSpPr>
          <p:sp>
            <p:nvSpPr>
              <p:cNvPr id="153" name="AutoShape 151"/>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54" name="Oval 152"/>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55" name="Oval 153"/>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146" name="Freeform 154"/>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47" name="Freeform 155"/>
            <p:cNvSpPr>
              <a:spLocks/>
            </p:cNvSpPr>
            <p:nvPr/>
          </p:nvSpPr>
          <p:spPr bwMode="auto">
            <a:xfrm>
              <a:off x="557" y="2535"/>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148" name="Group 156"/>
            <p:cNvGrpSpPr>
              <a:grpSpLocks/>
            </p:cNvGrpSpPr>
            <p:nvPr/>
          </p:nvGrpSpPr>
          <p:grpSpPr bwMode="auto">
            <a:xfrm>
              <a:off x="519" y="2487"/>
              <a:ext cx="566" cy="124"/>
              <a:chOff x="519" y="2487"/>
              <a:chExt cx="566" cy="124"/>
            </a:xfrm>
          </p:grpSpPr>
          <p:sp>
            <p:nvSpPr>
              <p:cNvPr id="149" name="Freeform 157"/>
              <p:cNvSpPr>
                <a:spLocks/>
              </p:cNvSpPr>
              <p:nvPr/>
            </p:nvSpPr>
            <p:spPr bwMode="auto">
              <a:xfrm>
                <a:off x="521" y="2491"/>
                <a:ext cx="557" cy="120"/>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50" name="Freeform 158"/>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51" name="Freeform 159"/>
              <p:cNvSpPr>
                <a:spLocks/>
              </p:cNvSpPr>
              <p:nvPr/>
            </p:nvSpPr>
            <p:spPr bwMode="auto">
              <a:xfrm>
                <a:off x="559" y="2509"/>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52" name="Freeform 160"/>
              <p:cNvSpPr>
                <a:spLocks/>
              </p:cNvSpPr>
              <p:nvPr/>
            </p:nvSpPr>
            <p:spPr bwMode="auto">
              <a:xfrm>
                <a:off x="559" y="2539"/>
                <a:ext cx="116" cy="19"/>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nvGrpSpPr>
          <p:cNvPr id="159" name="Group 161"/>
          <p:cNvGrpSpPr>
            <a:grpSpLocks/>
          </p:cNvGrpSpPr>
          <p:nvPr/>
        </p:nvGrpSpPr>
        <p:grpSpPr bwMode="auto">
          <a:xfrm>
            <a:off x="9020175" y="4179888"/>
            <a:ext cx="673100" cy="125412"/>
            <a:chOff x="468" y="2479"/>
            <a:chExt cx="665" cy="139"/>
          </a:xfrm>
        </p:grpSpPr>
        <p:grpSp>
          <p:nvGrpSpPr>
            <p:cNvPr id="160" name="Group 162"/>
            <p:cNvGrpSpPr>
              <a:grpSpLocks/>
            </p:cNvGrpSpPr>
            <p:nvPr/>
          </p:nvGrpSpPr>
          <p:grpSpPr bwMode="auto">
            <a:xfrm flipH="1">
              <a:off x="1063" y="2502"/>
              <a:ext cx="70" cy="97"/>
              <a:chOff x="381" y="2500"/>
              <a:chExt cx="70" cy="97"/>
            </a:xfrm>
          </p:grpSpPr>
          <p:sp>
            <p:nvSpPr>
              <p:cNvPr id="174" name="AutoShape 163"/>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75" name="Oval 164"/>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76" name="Oval 165"/>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161" name="Freeform 166"/>
            <p:cNvSpPr>
              <a:spLocks/>
            </p:cNvSpPr>
            <p:nvPr/>
          </p:nvSpPr>
          <p:spPr bwMode="auto">
            <a:xfrm>
              <a:off x="520" y="2488"/>
              <a:ext cx="565" cy="123"/>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62" name="AutoShape 167"/>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163" name="Group 168"/>
            <p:cNvGrpSpPr>
              <a:grpSpLocks/>
            </p:cNvGrpSpPr>
            <p:nvPr/>
          </p:nvGrpSpPr>
          <p:grpSpPr bwMode="auto">
            <a:xfrm>
              <a:off x="468" y="2502"/>
              <a:ext cx="70" cy="97"/>
              <a:chOff x="381" y="2500"/>
              <a:chExt cx="70" cy="97"/>
            </a:xfrm>
          </p:grpSpPr>
          <p:sp>
            <p:nvSpPr>
              <p:cNvPr id="171" name="AutoShape 169"/>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72" name="Oval 170"/>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73" name="Oval 171"/>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164" name="Freeform 172"/>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65" name="Freeform 173"/>
            <p:cNvSpPr>
              <a:spLocks/>
            </p:cNvSpPr>
            <p:nvPr/>
          </p:nvSpPr>
          <p:spPr bwMode="auto">
            <a:xfrm>
              <a:off x="557" y="2535"/>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166" name="Group 174"/>
            <p:cNvGrpSpPr>
              <a:grpSpLocks/>
            </p:cNvGrpSpPr>
            <p:nvPr/>
          </p:nvGrpSpPr>
          <p:grpSpPr bwMode="auto">
            <a:xfrm>
              <a:off x="519" y="2487"/>
              <a:ext cx="566" cy="124"/>
              <a:chOff x="519" y="2487"/>
              <a:chExt cx="566" cy="124"/>
            </a:xfrm>
          </p:grpSpPr>
          <p:sp>
            <p:nvSpPr>
              <p:cNvPr id="167" name="Freeform 175"/>
              <p:cNvSpPr>
                <a:spLocks/>
              </p:cNvSpPr>
              <p:nvPr/>
            </p:nvSpPr>
            <p:spPr bwMode="auto">
              <a:xfrm>
                <a:off x="521" y="2491"/>
                <a:ext cx="557" cy="120"/>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68" name="Freeform 176"/>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69" name="Freeform 177"/>
              <p:cNvSpPr>
                <a:spLocks/>
              </p:cNvSpPr>
              <p:nvPr/>
            </p:nvSpPr>
            <p:spPr bwMode="auto">
              <a:xfrm>
                <a:off x="559" y="2509"/>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70" name="Freeform 178"/>
              <p:cNvSpPr>
                <a:spLocks/>
              </p:cNvSpPr>
              <p:nvPr/>
            </p:nvSpPr>
            <p:spPr bwMode="auto">
              <a:xfrm>
                <a:off x="559" y="2539"/>
                <a:ext cx="116" cy="19"/>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nvGrpSpPr>
          <p:cNvPr id="177" name="Group 179"/>
          <p:cNvGrpSpPr>
            <a:grpSpLocks/>
          </p:cNvGrpSpPr>
          <p:nvPr/>
        </p:nvGrpSpPr>
        <p:grpSpPr bwMode="auto">
          <a:xfrm>
            <a:off x="8334375" y="4329113"/>
            <a:ext cx="673100" cy="123825"/>
            <a:chOff x="468" y="2479"/>
            <a:chExt cx="665" cy="139"/>
          </a:xfrm>
        </p:grpSpPr>
        <p:grpSp>
          <p:nvGrpSpPr>
            <p:cNvPr id="178" name="Group 180"/>
            <p:cNvGrpSpPr>
              <a:grpSpLocks/>
            </p:cNvGrpSpPr>
            <p:nvPr/>
          </p:nvGrpSpPr>
          <p:grpSpPr bwMode="auto">
            <a:xfrm flipH="1">
              <a:off x="1063" y="2502"/>
              <a:ext cx="70" cy="97"/>
              <a:chOff x="381" y="2500"/>
              <a:chExt cx="70" cy="97"/>
            </a:xfrm>
          </p:grpSpPr>
          <p:sp>
            <p:nvSpPr>
              <p:cNvPr id="192" name="AutoShape 181"/>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93" name="Oval 182"/>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94" name="Oval 183"/>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179" name="Freeform 184"/>
            <p:cNvSpPr>
              <a:spLocks/>
            </p:cNvSpPr>
            <p:nvPr/>
          </p:nvSpPr>
          <p:spPr bwMode="auto">
            <a:xfrm>
              <a:off x="520" y="2486"/>
              <a:ext cx="565" cy="125"/>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80" name="AutoShape 185"/>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181" name="Group 186"/>
            <p:cNvGrpSpPr>
              <a:grpSpLocks/>
            </p:cNvGrpSpPr>
            <p:nvPr/>
          </p:nvGrpSpPr>
          <p:grpSpPr bwMode="auto">
            <a:xfrm>
              <a:off x="468" y="2502"/>
              <a:ext cx="70" cy="97"/>
              <a:chOff x="381" y="2500"/>
              <a:chExt cx="70" cy="97"/>
            </a:xfrm>
          </p:grpSpPr>
          <p:sp>
            <p:nvSpPr>
              <p:cNvPr id="189" name="AutoShape 187"/>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90" name="Oval 188"/>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191" name="Oval 189"/>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182" name="Freeform 190"/>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83" name="Freeform 191"/>
            <p:cNvSpPr>
              <a:spLocks/>
            </p:cNvSpPr>
            <p:nvPr/>
          </p:nvSpPr>
          <p:spPr bwMode="auto">
            <a:xfrm>
              <a:off x="557" y="2536"/>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184" name="Group 192"/>
            <p:cNvGrpSpPr>
              <a:grpSpLocks/>
            </p:cNvGrpSpPr>
            <p:nvPr/>
          </p:nvGrpSpPr>
          <p:grpSpPr bwMode="auto">
            <a:xfrm>
              <a:off x="519" y="2487"/>
              <a:ext cx="566" cy="124"/>
              <a:chOff x="519" y="2487"/>
              <a:chExt cx="566" cy="124"/>
            </a:xfrm>
          </p:grpSpPr>
          <p:sp>
            <p:nvSpPr>
              <p:cNvPr id="185" name="Freeform 193"/>
              <p:cNvSpPr>
                <a:spLocks/>
              </p:cNvSpPr>
              <p:nvPr/>
            </p:nvSpPr>
            <p:spPr bwMode="auto">
              <a:xfrm>
                <a:off x="521" y="2483"/>
                <a:ext cx="557" cy="128"/>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86" name="Freeform 194"/>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87" name="Freeform 195"/>
              <p:cNvSpPr>
                <a:spLocks/>
              </p:cNvSpPr>
              <p:nvPr/>
            </p:nvSpPr>
            <p:spPr bwMode="auto">
              <a:xfrm>
                <a:off x="559" y="2508"/>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88" name="Freeform 196"/>
              <p:cNvSpPr>
                <a:spLocks/>
              </p:cNvSpPr>
              <p:nvPr/>
            </p:nvSpPr>
            <p:spPr bwMode="auto">
              <a:xfrm>
                <a:off x="559" y="2538"/>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nvGrpSpPr>
          <p:cNvPr id="195" name="Group 197"/>
          <p:cNvGrpSpPr>
            <a:grpSpLocks/>
          </p:cNvGrpSpPr>
          <p:nvPr/>
        </p:nvGrpSpPr>
        <p:grpSpPr bwMode="auto">
          <a:xfrm>
            <a:off x="9020175" y="4329113"/>
            <a:ext cx="673100" cy="123825"/>
            <a:chOff x="468" y="2479"/>
            <a:chExt cx="665" cy="139"/>
          </a:xfrm>
        </p:grpSpPr>
        <p:grpSp>
          <p:nvGrpSpPr>
            <p:cNvPr id="196" name="Group 198"/>
            <p:cNvGrpSpPr>
              <a:grpSpLocks/>
            </p:cNvGrpSpPr>
            <p:nvPr/>
          </p:nvGrpSpPr>
          <p:grpSpPr bwMode="auto">
            <a:xfrm flipH="1">
              <a:off x="1063" y="2502"/>
              <a:ext cx="70" cy="97"/>
              <a:chOff x="381" y="2500"/>
              <a:chExt cx="70" cy="97"/>
            </a:xfrm>
          </p:grpSpPr>
          <p:sp>
            <p:nvSpPr>
              <p:cNvPr id="210" name="AutoShape 199"/>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11" name="Oval 200"/>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12" name="Oval 201"/>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197" name="Freeform 202"/>
            <p:cNvSpPr>
              <a:spLocks/>
            </p:cNvSpPr>
            <p:nvPr/>
          </p:nvSpPr>
          <p:spPr bwMode="auto">
            <a:xfrm>
              <a:off x="520" y="2486"/>
              <a:ext cx="565" cy="125"/>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198" name="AutoShape 203"/>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199" name="Group 204"/>
            <p:cNvGrpSpPr>
              <a:grpSpLocks/>
            </p:cNvGrpSpPr>
            <p:nvPr/>
          </p:nvGrpSpPr>
          <p:grpSpPr bwMode="auto">
            <a:xfrm>
              <a:off x="468" y="2502"/>
              <a:ext cx="70" cy="97"/>
              <a:chOff x="381" y="2500"/>
              <a:chExt cx="70" cy="97"/>
            </a:xfrm>
          </p:grpSpPr>
          <p:sp>
            <p:nvSpPr>
              <p:cNvPr id="207" name="AutoShape 205"/>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08" name="Oval 206"/>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09" name="Oval 207"/>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00" name="Freeform 208"/>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01" name="Freeform 209"/>
            <p:cNvSpPr>
              <a:spLocks/>
            </p:cNvSpPr>
            <p:nvPr/>
          </p:nvSpPr>
          <p:spPr bwMode="auto">
            <a:xfrm>
              <a:off x="557" y="2536"/>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202" name="Group 210"/>
            <p:cNvGrpSpPr>
              <a:grpSpLocks/>
            </p:cNvGrpSpPr>
            <p:nvPr/>
          </p:nvGrpSpPr>
          <p:grpSpPr bwMode="auto">
            <a:xfrm>
              <a:off x="519" y="2487"/>
              <a:ext cx="566" cy="124"/>
              <a:chOff x="519" y="2487"/>
              <a:chExt cx="566" cy="124"/>
            </a:xfrm>
          </p:grpSpPr>
          <p:sp>
            <p:nvSpPr>
              <p:cNvPr id="203" name="Freeform 211"/>
              <p:cNvSpPr>
                <a:spLocks/>
              </p:cNvSpPr>
              <p:nvPr/>
            </p:nvSpPr>
            <p:spPr bwMode="auto">
              <a:xfrm>
                <a:off x="521" y="2483"/>
                <a:ext cx="557" cy="128"/>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04" name="Freeform 212"/>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05" name="Freeform 213"/>
              <p:cNvSpPr>
                <a:spLocks/>
              </p:cNvSpPr>
              <p:nvPr/>
            </p:nvSpPr>
            <p:spPr bwMode="auto">
              <a:xfrm>
                <a:off x="559" y="2508"/>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06" name="Freeform 214"/>
              <p:cNvSpPr>
                <a:spLocks/>
              </p:cNvSpPr>
              <p:nvPr/>
            </p:nvSpPr>
            <p:spPr bwMode="auto">
              <a:xfrm>
                <a:off x="559" y="2538"/>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nvGrpSpPr>
          <p:cNvPr id="213" name="Group 215"/>
          <p:cNvGrpSpPr>
            <a:grpSpLocks/>
          </p:cNvGrpSpPr>
          <p:nvPr/>
        </p:nvGrpSpPr>
        <p:grpSpPr bwMode="auto">
          <a:xfrm>
            <a:off x="10061575" y="4262438"/>
            <a:ext cx="1358900" cy="123825"/>
            <a:chOff x="4735" y="2691"/>
            <a:chExt cx="642" cy="67"/>
          </a:xfrm>
        </p:grpSpPr>
        <p:grpSp>
          <p:nvGrpSpPr>
            <p:cNvPr id="214" name="Group 216"/>
            <p:cNvGrpSpPr>
              <a:grpSpLocks/>
            </p:cNvGrpSpPr>
            <p:nvPr/>
          </p:nvGrpSpPr>
          <p:grpSpPr bwMode="auto">
            <a:xfrm>
              <a:off x="4735" y="2691"/>
              <a:ext cx="318" cy="67"/>
              <a:chOff x="468" y="2479"/>
              <a:chExt cx="665" cy="139"/>
            </a:xfrm>
          </p:grpSpPr>
          <p:grpSp>
            <p:nvGrpSpPr>
              <p:cNvPr id="233" name="Group 217"/>
              <p:cNvGrpSpPr>
                <a:grpSpLocks/>
              </p:cNvGrpSpPr>
              <p:nvPr/>
            </p:nvGrpSpPr>
            <p:grpSpPr bwMode="auto">
              <a:xfrm flipH="1">
                <a:off x="1063" y="2502"/>
                <a:ext cx="70" cy="97"/>
                <a:chOff x="381" y="2500"/>
                <a:chExt cx="70" cy="97"/>
              </a:xfrm>
            </p:grpSpPr>
            <p:sp>
              <p:nvSpPr>
                <p:cNvPr id="247" name="AutoShape 218"/>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48" name="Oval 219"/>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49" name="Oval 220"/>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34" name="Freeform 221"/>
              <p:cNvSpPr>
                <a:spLocks/>
              </p:cNvSpPr>
              <p:nvPr/>
            </p:nvSpPr>
            <p:spPr bwMode="auto">
              <a:xfrm>
                <a:off x="520" y="2486"/>
                <a:ext cx="565" cy="125"/>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35" name="AutoShape 222"/>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236" name="Group 223"/>
              <p:cNvGrpSpPr>
                <a:grpSpLocks/>
              </p:cNvGrpSpPr>
              <p:nvPr/>
            </p:nvGrpSpPr>
            <p:grpSpPr bwMode="auto">
              <a:xfrm>
                <a:off x="468" y="2502"/>
                <a:ext cx="70" cy="97"/>
                <a:chOff x="381" y="2500"/>
                <a:chExt cx="70" cy="97"/>
              </a:xfrm>
            </p:grpSpPr>
            <p:sp>
              <p:nvSpPr>
                <p:cNvPr id="244" name="AutoShape 224"/>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45" name="Oval 225"/>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46" name="Oval 226"/>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37" name="Freeform 227"/>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38" name="Freeform 228"/>
              <p:cNvSpPr>
                <a:spLocks/>
              </p:cNvSpPr>
              <p:nvPr/>
            </p:nvSpPr>
            <p:spPr bwMode="auto">
              <a:xfrm>
                <a:off x="557" y="2536"/>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239" name="Group 229"/>
              <p:cNvGrpSpPr>
                <a:grpSpLocks/>
              </p:cNvGrpSpPr>
              <p:nvPr/>
            </p:nvGrpSpPr>
            <p:grpSpPr bwMode="auto">
              <a:xfrm>
                <a:off x="519" y="2487"/>
                <a:ext cx="566" cy="124"/>
                <a:chOff x="519" y="2487"/>
                <a:chExt cx="566" cy="124"/>
              </a:xfrm>
            </p:grpSpPr>
            <p:sp>
              <p:nvSpPr>
                <p:cNvPr id="240" name="Freeform 230"/>
                <p:cNvSpPr>
                  <a:spLocks/>
                </p:cNvSpPr>
                <p:nvPr/>
              </p:nvSpPr>
              <p:spPr bwMode="auto">
                <a:xfrm>
                  <a:off x="521" y="2483"/>
                  <a:ext cx="557" cy="128"/>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41" name="Freeform 231"/>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42" name="Freeform 232"/>
                <p:cNvSpPr>
                  <a:spLocks/>
                </p:cNvSpPr>
                <p:nvPr/>
              </p:nvSpPr>
              <p:spPr bwMode="auto">
                <a:xfrm>
                  <a:off x="559" y="2508"/>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43" name="Freeform 233"/>
                <p:cNvSpPr>
                  <a:spLocks/>
                </p:cNvSpPr>
                <p:nvPr/>
              </p:nvSpPr>
              <p:spPr bwMode="auto">
                <a:xfrm>
                  <a:off x="559" y="2538"/>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nvGrpSpPr>
            <p:cNvPr id="215" name="Group 234"/>
            <p:cNvGrpSpPr>
              <a:grpSpLocks/>
            </p:cNvGrpSpPr>
            <p:nvPr/>
          </p:nvGrpSpPr>
          <p:grpSpPr bwMode="auto">
            <a:xfrm>
              <a:off x="5059" y="2691"/>
              <a:ext cx="318" cy="67"/>
              <a:chOff x="468" y="2479"/>
              <a:chExt cx="665" cy="139"/>
            </a:xfrm>
          </p:grpSpPr>
          <p:grpSp>
            <p:nvGrpSpPr>
              <p:cNvPr id="216" name="Group 235"/>
              <p:cNvGrpSpPr>
                <a:grpSpLocks/>
              </p:cNvGrpSpPr>
              <p:nvPr/>
            </p:nvGrpSpPr>
            <p:grpSpPr bwMode="auto">
              <a:xfrm flipH="1">
                <a:off x="1063" y="2502"/>
                <a:ext cx="70" cy="97"/>
                <a:chOff x="381" y="2500"/>
                <a:chExt cx="70" cy="97"/>
              </a:xfrm>
            </p:grpSpPr>
            <p:sp>
              <p:nvSpPr>
                <p:cNvPr id="230" name="AutoShape 236"/>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31" name="Oval 237"/>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32" name="Oval 238"/>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17" name="Freeform 239"/>
              <p:cNvSpPr>
                <a:spLocks/>
              </p:cNvSpPr>
              <p:nvPr/>
            </p:nvSpPr>
            <p:spPr bwMode="auto">
              <a:xfrm>
                <a:off x="520" y="2486"/>
                <a:ext cx="565" cy="125"/>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18" name="AutoShape 240"/>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219" name="Group 241"/>
              <p:cNvGrpSpPr>
                <a:grpSpLocks/>
              </p:cNvGrpSpPr>
              <p:nvPr/>
            </p:nvGrpSpPr>
            <p:grpSpPr bwMode="auto">
              <a:xfrm>
                <a:off x="468" y="2502"/>
                <a:ext cx="70" cy="97"/>
                <a:chOff x="381" y="2500"/>
                <a:chExt cx="70" cy="97"/>
              </a:xfrm>
            </p:grpSpPr>
            <p:sp>
              <p:nvSpPr>
                <p:cNvPr id="227" name="AutoShape 242"/>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28" name="Oval 243"/>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29" name="Oval 244"/>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20" name="Freeform 245"/>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21" name="Freeform 246"/>
              <p:cNvSpPr>
                <a:spLocks/>
              </p:cNvSpPr>
              <p:nvPr/>
            </p:nvSpPr>
            <p:spPr bwMode="auto">
              <a:xfrm>
                <a:off x="557" y="2536"/>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222" name="Group 247"/>
              <p:cNvGrpSpPr>
                <a:grpSpLocks/>
              </p:cNvGrpSpPr>
              <p:nvPr/>
            </p:nvGrpSpPr>
            <p:grpSpPr bwMode="auto">
              <a:xfrm>
                <a:off x="519" y="2487"/>
                <a:ext cx="566" cy="124"/>
                <a:chOff x="519" y="2487"/>
                <a:chExt cx="566" cy="124"/>
              </a:xfrm>
            </p:grpSpPr>
            <p:sp>
              <p:nvSpPr>
                <p:cNvPr id="223" name="Freeform 248"/>
                <p:cNvSpPr>
                  <a:spLocks/>
                </p:cNvSpPr>
                <p:nvPr/>
              </p:nvSpPr>
              <p:spPr bwMode="auto">
                <a:xfrm>
                  <a:off x="521" y="2483"/>
                  <a:ext cx="557" cy="128"/>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24" name="Freeform 249"/>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25" name="Freeform 250"/>
                <p:cNvSpPr>
                  <a:spLocks/>
                </p:cNvSpPr>
                <p:nvPr/>
              </p:nvSpPr>
              <p:spPr bwMode="auto">
                <a:xfrm>
                  <a:off x="559" y="2508"/>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26" name="Freeform 251"/>
                <p:cNvSpPr>
                  <a:spLocks/>
                </p:cNvSpPr>
                <p:nvPr/>
              </p:nvSpPr>
              <p:spPr bwMode="auto">
                <a:xfrm>
                  <a:off x="559" y="2538"/>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grpSp>
        <p:nvGrpSpPr>
          <p:cNvPr id="250" name="Group 252"/>
          <p:cNvGrpSpPr>
            <a:grpSpLocks/>
          </p:cNvGrpSpPr>
          <p:nvPr/>
        </p:nvGrpSpPr>
        <p:grpSpPr bwMode="auto">
          <a:xfrm>
            <a:off x="8499475" y="4678363"/>
            <a:ext cx="1058863" cy="192087"/>
            <a:chOff x="468" y="2479"/>
            <a:chExt cx="665" cy="139"/>
          </a:xfrm>
        </p:grpSpPr>
        <p:grpSp>
          <p:nvGrpSpPr>
            <p:cNvPr id="251" name="Group 253"/>
            <p:cNvGrpSpPr>
              <a:grpSpLocks/>
            </p:cNvGrpSpPr>
            <p:nvPr/>
          </p:nvGrpSpPr>
          <p:grpSpPr bwMode="auto">
            <a:xfrm flipH="1">
              <a:off x="1063" y="2502"/>
              <a:ext cx="70" cy="97"/>
              <a:chOff x="381" y="2500"/>
              <a:chExt cx="70" cy="97"/>
            </a:xfrm>
          </p:grpSpPr>
          <p:sp>
            <p:nvSpPr>
              <p:cNvPr id="265" name="AutoShape 254"/>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66" name="Oval 255"/>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67" name="Oval 256"/>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52" name="Freeform 257"/>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53" name="AutoShape 258"/>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254" name="Group 259"/>
            <p:cNvGrpSpPr>
              <a:grpSpLocks/>
            </p:cNvGrpSpPr>
            <p:nvPr/>
          </p:nvGrpSpPr>
          <p:grpSpPr bwMode="auto">
            <a:xfrm>
              <a:off x="468" y="2502"/>
              <a:ext cx="70" cy="97"/>
              <a:chOff x="381" y="2500"/>
              <a:chExt cx="70" cy="97"/>
            </a:xfrm>
          </p:grpSpPr>
          <p:sp>
            <p:nvSpPr>
              <p:cNvPr id="262" name="AutoShape 260"/>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63" name="Oval 261"/>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64" name="Oval 262"/>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55" name="Freeform 263"/>
            <p:cNvSpPr>
              <a:spLocks/>
            </p:cNvSpPr>
            <p:nvPr/>
          </p:nvSpPr>
          <p:spPr bwMode="auto">
            <a:xfrm>
              <a:off x="558" y="2509"/>
              <a:ext cx="12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56" name="Freeform 264"/>
            <p:cNvSpPr>
              <a:spLocks/>
            </p:cNvSpPr>
            <p:nvPr/>
          </p:nvSpPr>
          <p:spPr bwMode="auto">
            <a:xfrm>
              <a:off x="558" y="2536"/>
              <a:ext cx="127" cy="16"/>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257" name="Group 265"/>
            <p:cNvGrpSpPr>
              <a:grpSpLocks/>
            </p:cNvGrpSpPr>
            <p:nvPr/>
          </p:nvGrpSpPr>
          <p:grpSpPr bwMode="auto">
            <a:xfrm>
              <a:off x="519" y="2487"/>
              <a:ext cx="566" cy="124"/>
              <a:chOff x="519" y="2487"/>
              <a:chExt cx="566" cy="124"/>
            </a:xfrm>
          </p:grpSpPr>
          <p:sp>
            <p:nvSpPr>
              <p:cNvPr id="258" name="Freeform 266"/>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59" name="Freeform 267"/>
              <p:cNvSpPr>
                <a:spLocks/>
              </p:cNvSpPr>
              <p:nvPr/>
            </p:nvSpPr>
            <p:spPr bwMode="auto">
              <a:xfrm>
                <a:off x="558" y="2565"/>
                <a:ext cx="12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60" name="Freeform 268"/>
              <p:cNvSpPr>
                <a:spLocks/>
              </p:cNvSpPr>
              <p:nvPr/>
            </p:nvSpPr>
            <p:spPr bwMode="auto">
              <a:xfrm>
                <a:off x="558" y="2509"/>
                <a:ext cx="12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61" name="Freeform 269"/>
              <p:cNvSpPr>
                <a:spLocks/>
              </p:cNvSpPr>
              <p:nvPr/>
            </p:nvSpPr>
            <p:spPr bwMode="auto">
              <a:xfrm>
                <a:off x="558" y="2539"/>
                <a:ext cx="12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nvGrpSpPr>
          <p:cNvPr id="268" name="Group 270"/>
          <p:cNvGrpSpPr>
            <a:grpSpLocks/>
          </p:cNvGrpSpPr>
          <p:nvPr/>
        </p:nvGrpSpPr>
        <p:grpSpPr bwMode="auto">
          <a:xfrm>
            <a:off x="10061575" y="5122863"/>
            <a:ext cx="1358900" cy="123825"/>
            <a:chOff x="4735" y="2691"/>
            <a:chExt cx="642" cy="67"/>
          </a:xfrm>
        </p:grpSpPr>
        <p:grpSp>
          <p:nvGrpSpPr>
            <p:cNvPr id="269" name="Group 271"/>
            <p:cNvGrpSpPr>
              <a:grpSpLocks/>
            </p:cNvGrpSpPr>
            <p:nvPr/>
          </p:nvGrpSpPr>
          <p:grpSpPr bwMode="auto">
            <a:xfrm>
              <a:off x="4735" y="2691"/>
              <a:ext cx="318" cy="67"/>
              <a:chOff x="468" y="2479"/>
              <a:chExt cx="665" cy="139"/>
            </a:xfrm>
          </p:grpSpPr>
          <p:grpSp>
            <p:nvGrpSpPr>
              <p:cNvPr id="288" name="Group 272"/>
              <p:cNvGrpSpPr>
                <a:grpSpLocks/>
              </p:cNvGrpSpPr>
              <p:nvPr/>
            </p:nvGrpSpPr>
            <p:grpSpPr bwMode="auto">
              <a:xfrm flipH="1">
                <a:off x="1063" y="2502"/>
                <a:ext cx="70" cy="97"/>
                <a:chOff x="381" y="2500"/>
                <a:chExt cx="70" cy="97"/>
              </a:xfrm>
            </p:grpSpPr>
            <p:sp>
              <p:nvSpPr>
                <p:cNvPr id="302" name="AutoShape 273"/>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03" name="Oval 274"/>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04" name="Oval 275"/>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89" name="Freeform 276"/>
              <p:cNvSpPr>
                <a:spLocks/>
              </p:cNvSpPr>
              <p:nvPr/>
            </p:nvSpPr>
            <p:spPr bwMode="auto">
              <a:xfrm>
                <a:off x="520" y="2486"/>
                <a:ext cx="565" cy="125"/>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90" name="AutoShape 277"/>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291" name="Group 278"/>
              <p:cNvGrpSpPr>
                <a:grpSpLocks/>
              </p:cNvGrpSpPr>
              <p:nvPr/>
            </p:nvGrpSpPr>
            <p:grpSpPr bwMode="auto">
              <a:xfrm>
                <a:off x="468" y="2502"/>
                <a:ext cx="70" cy="97"/>
                <a:chOff x="381" y="2500"/>
                <a:chExt cx="70" cy="97"/>
              </a:xfrm>
            </p:grpSpPr>
            <p:sp>
              <p:nvSpPr>
                <p:cNvPr id="299" name="AutoShape 279"/>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00" name="Oval 280"/>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01" name="Oval 281"/>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92" name="Freeform 282"/>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93" name="Freeform 283"/>
              <p:cNvSpPr>
                <a:spLocks/>
              </p:cNvSpPr>
              <p:nvPr/>
            </p:nvSpPr>
            <p:spPr bwMode="auto">
              <a:xfrm>
                <a:off x="557" y="2536"/>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294" name="Group 284"/>
              <p:cNvGrpSpPr>
                <a:grpSpLocks/>
              </p:cNvGrpSpPr>
              <p:nvPr/>
            </p:nvGrpSpPr>
            <p:grpSpPr bwMode="auto">
              <a:xfrm>
                <a:off x="519" y="2487"/>
                <a:ext cx="566" cy="124"/>
                <a:chOff x="519" y="2487"/>
                <a:chExt cx="566" cy="124"/>
              </a:xfrm>
            </p:grpSpPr>
            <p:sp>
              <p:nvSpPr>
                <p:cNvPr id="295" name="Freeform 285"/>
                <p:cNvSpPr>
                  <a:spLocks/>
                </p:cNvSpPr>
                <p:nvPr/>
              </p:nvSpPr>
              <p:spPr bwMode="auto">
                <a:xfrm>
                  <a:off x="521" y="2483"/>
                  <a:ext cx="557" cy="128"/>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96" name="Freeform 286"/>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97" name="Freeform 287"/>
                <p:cNvSpPr>
                  <a:spLocks/>
                </p:cNvSpPr>
                <p:nvPr/>
              </p:nvSpPr>
              <p:spPr bwMode="auto">
                <a:xfrm>
                  <a:off x="559" y="2508"/>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98" name="Freeform 288"/>
                <p:cNvSpPr>
                  <a:spLocks/>
                </p:cNvSpPr>
                <p:nvPr/>
              </p:nvSpPr>
              <p:spPr bwMode="auto">
                <a:xfrm>
                  <a:off x="559" y="2538"/>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nvGrpSpPr>
            <p:cNvPr id="270" name="Group 289"/>
            <p:cNvGrpSpPr>
              <a:grpSpLocks/>
            </p:cNvGrpSpPr>
            <p:nvPr/>
          </p:nvGrpSpPr>
          <p:grpSpPr bwMode="auto">
            <a:xfrm>
              <a:off x="5059" y="2691"/>
              <a:ext cx="318" cy="67"/>
              <a:chOff x="468" y="2479"/>
              <a:chExt cx="665" cy="139"/>
            </a:xfrm>
          </p:grpSpPr>
          <p:grpSp>
            <p:nvGrpSpPr>
              <p:cNvPr id="271" name="Group 290"/>
              <p:cNvGrpSpPr>
                <a:grpSpLocks/>
              </p:cNvGrpSpPr>
              <p:nvPr/>
            </p:nvGrpSpPr>
            <p:grpSpPr bwMode="auto">
              <a:xfrm flipH="1">
                <a:off x="1063" y="2502"/>
                <a:ext cx="70" cy="97"/>
                <a:chOff x="381" y="2500"/>
                <a:chExt cx="70" cy="97"/>
              </a:xfrm>
            </p:grpSpPr>
            <p:sp>
              <p:nvSpPr>
                <p:cNvPr id="285" name="AutoShape 291"/>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86" name="Oval 292"/>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87" name="Oval 293"/>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72" name="Freeform 294"/>
              <p:cNvSpPr>
                <a:spLocks/>
              </p:cNvSpPr>
              <p:nvPr/>
            </p:nvSpPr>
            <p:spPr bwMode="auto">
              <a:xfrm>
                <a:off x="520" y="2486"/>
                <a:ext cx="565" cy="125"/>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73" name="AutoShape 295"/>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274" name="Group 296"/>
              <p:cNvGrpSpPr>
                <a:grpSpLocks/>
              </p:cNvGrpSpPr>
              <p:nvPr/>
            </p:nvGrpSpPr>
            <p:grpSpPr bwMode="auto">
              <a:xfrm>
                <a:off x="468" y="2502"/>
                <a:ext cx="70" cy="97"/>
                <a:chOff x="381" y="2500"/>
                <a:chExt cx="70" cy="97"/>
              </a:xfrm>
            </p:grpSpPr>
            <p:sp>
              <p:nvSpPr>
                <p:cNvPr id="282" name="AutoShape 297"/>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83" name="Oval 298"/>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284" name="Oval 299"/>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275" name="Freeform 300"/>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76" name="Freeform 301"/>
              <p:cNvSpPr>
                <a:spLocks/>
              </p:cNvSpPr>
              <p:nvPr/>
            </p:nvSpPr>
            <p:spPr bwMode="auto">
              <a:xfrm>
                <a:off x="557" y="2536"/>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277" name="Group 302"/>
              <p:cNvGrpSpPr>
                <a:grpSpLocks/>
              </p:cNvGrpSpPr>
              <p:nvPr/>
            </p:nvGrpSpPr>
            <p:grpSpPr bwMode="auto">
              <a:xfrm>
                <a:off x="519" y="2487"/>
                <a:ext cx="566" cy="124"/>
                <a:chOff x="519" y="2487"/>
                <a:chExt cx="566" cy="124"/>
              </a:xfrm>
            </p:grpSpPr>
            <p:sp>
              <p:nvSpPr>
                <p:cNvPr id="278" name="Freeform 303"/>
                <p:cNvSpPr>
                  <a:spLocks/>
                </p:cNvSpPr>
                <p:nvPr/>
              </p:nvSpPr>
              <p:spPr bwMode="auto">
                <a:xfrm>
                  <a:off x="521" y="2483"/>
                  <a:ext cx="557" cy="128"/>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79" name="Freeform 304"/>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80" name="Freeform 305"/>
                <p:cNvSpPr>
                  <a:spLocks/>
                </p:cNvSpPr>
                <p:nvPr/>
              </p:nvSpPr>
              <p:spPr bwMode="auto">
                <a:xfrm>
                  <a:off x="559" y="2508"/>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281" name="Freeform 306"/>
                <p:cNvSpPr>
                  <a:spLocks/>
                </p:cNvSpPr>
                <p:nvPr/>
              </p:nvSpPr>
              <p:spPr bwMode="auto">
                <a:xfrm>
                  <a:off x="559" y="2538"/>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grpSp>
        <p:nvGrpSpPr>
          <p:cNvPr id="305" name="Group 307"/>
          <p:cNvGrpSpPr>
            <a:grpSpLocks/>
          </p:cNvGrpSpPr>
          <p:nvPr/>
        </p:nvGrpSpPr>
        <p:grpSpPr bwMode="auto">
          <a:xfrm>
            <a:off x="8351838" y="5122863"/>
            <a:ext cx="1358900" cy="123825"/>
            <a:chOff x="4735" y="2691"/>
            <a:chExt cx="642" cy="67"/>
          </a:xfrm>
        </p:grpSpPr>
        <p:grpSp>
          <p:nvGrpSpPr>
            <p:cNvPr id="306" name="Group 308"/>
            <p:cNvGrpSpPr>
              <a:grpSpLocks/>
            </p:cNvGrpSpPr>
            <p:nvPr/>
          </p:nvGrpSpPr>
          <p:grpSpPr bwMode="auto">
            <a:xfrm>
              <a:off x="4735" y="2691"/>
              <a:ext cx="318" cy="67"/>
              <a:chOff x="468" y="2479"/>
              <a:chExt cx="665" cy="139"/>
            </a:xfrm>
          </p:grpSpPr>
          <p:grpSp>
            <p:nvGrpSpPr>
              <p:cNvPr id="325" name="Group 309"/>
              <p:cNvGrpSpPr>
                <a:grpSpLocks/>
              </p:cNvGrpSpPr>
              <p:nvPr/>
            </p:nvGrpSpPr>
            <p:grpSpPr bwMode="auto">
              <a:xfrm flipH="1">
                <a:off x="1063" y="2502"/>
                <a:ext cx="70" cy="97"/>
                <a:chOff x="381" y="2500"/>
                <a:chExt cx="70" cy="97"/>
              </a:xfrm>
            </p:grpSpPr>
            <p:sp>
              <p:nvSpPr>
                <p:cNvPr id="339" name="AutoShape 310"/>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40" name="Oval 311"/>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41" name="Oval 312"/>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326" name="Freeform 313"/>
              <p:cNvSpPr>
                <a:spLocks/>
              </p:cNvSpPr>
              <p:nvPr/>
            </p:nvSpPr>
            <p:spPr bwMode="auto">
              <a:xfrm>
                <a:off x="520" y="2486"/>
                <a:ext cx="565" cy="125"/>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27" name="AutoShape 314"/>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328" name="Group 315"/>
              <p:cNvGrpSpPr>
                <a:grpSpLocks/>
              </p:cNvGrpSpPr>
              <p:nvPr/>
            </p:nvGrpSpPr>
            <p:grpSpPr bwMode="auto">
              <a:xfrm>
                <a:off x="468" y="2502"/>
                <a:ext cx="70" cy="97"/>
                <a:chOff x="381" y="2500"/>
                <a:chExt cx="70" cy="97"/>
              </a:xfrm>
            </p:grpSpPr>
            <p:sp>
              <p:nvSpPr>
                <p:cNvPr id="336" name="AutoShape 316"/>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37" name="Oval 317"/>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38" name="Oval 318"/>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329" name="Freeform 319"/>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30" name="Freeform 320"/>
              <p:cNvSpPr>
                <a:spLocks/>
              </p:cNvSpPr>
              <p:nvPr/>
            </p:nvSpPr>
            <p:spPr bwMode="auto">
              <a:xfrm>
                <a:off x="557" y="2536"/>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331" name="Group 321"/>
              <p:cNvGrpSpPr>
                <a:grpSpLocks/>
              </p:cNvGrpSpPr>
              <p:nvPr/>
            </p:nvGrpSpPr>
            <p:grpSpPr bwMode="auto">
              <a:xfrm>
                <a:off x="519" y="2487"/>
                <a:ext cx="566" cy="124"/>
                <a:chOff x="519" y="2487"/>
                <a:chExt cx="566" cy="124"/>
              </a:xfrm>
            </p:grpSpPr>
            <p:sp>
              <p:nvSpPr>
                <p:cNvPr id="332" name="Freeform 322"/>
                <p:cNvSpPr>
                  <a:spLocks/>
                </p:cNvSpPr>
                <p:nvPr/>
              </p:nvSpPr>
              <p:spPr bwMode="auto">
                <a:xfrm>
                  <a:off x="521" y="2483"/>
                  <a:ext cx="557" cy="128"/>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33" name="Freeform 323"/>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34" name="Freeform 324"/>
                <p:cNvSpPr>
                  <a:spLocks/>
                </p:cNvSpPr>
                <p:nvPr/>
              </p:nvSpPr>
              <p:spPr bwMode="auto">
                <a:xfrm>
                  <a:off x="559" y="2508"/>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35" name="Freeform 325"/>
                <p:cNvSpPr>
                  <a:spLocks/>
                </p:cNvSpPr>
                <p:nvPr/>
              </p:nvSpPr>
              <p:spPr bwMode="auto">
                <a:xfrm>
                  <a:off x="559" y="2538"/>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nvGrpSpPr>
            <p:cNvPr id="307" name="Group 326"/>
            <p:cNvGrpSpPr>
              <a:grpSpLocks/>
            </p:cNvGrpSpPr>
            <p:nvPr/>
          </p:nvGrpSpPr>
          <p:grpSpPr bwMode="auto">
            <a:xfrm>
              <a:off x="5059" y="2691"/>
              <a:ext cx="318" cy="67"/>
              <a:chOff x="468" y="2479"/>
              <a:chExt cx="665" cy="139"/>
            </a:xfrm>
          </p:grpSpPr>
          <p:grpSp>
            <p:nvGrpSpPr>
              <p:cNvPr id="308" name="Group 327"/>
              <p:cNvGrpSpPr>
                <a:grpSpLocks/>
              </p:cNvGrpSpPr>
              <p:nvPr/>
            </p:nvGrpSpPr>
            <p:grpSpPr bwMode="auto">
              <a:xfrm flipH="1">
                <a:off x="1063" y="2502"/>
                <a:ext cx="70" cy="97"/>
                <a:chOff x="381" y="2500"/>
                <a:chExt cx="70" cy="97"/>
              </a:xfrm>
            </p:grpSpPr>
            <p:sp>
              <p:nvSpPr>
                <p:cNvPr id="322" name="AutoShape 328"/>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23" name="Oval 329"/>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24" name="Oval 330"/>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309" name="Freeform 331"/>
              <p:cNvSpPr>
                <a:spLocks/>
              </p:cNvSpPr>
              <p:nvPr/>
            </p:nvSpPr>
            <p:spPr bwMode="auto">
              <a:xfrm>
                <a:off x="520" y="2486"/>
                <a:ext cx="565" cy="125"/>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10" name="AutoShape 332"/>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311" name="Group 333"/>
              <p:cNvGrpSpPr>
                <a:grpSpLocks/>
              </p:cNvGrpSpPr>
              <p:nvPr/>
            </p:nvGrpSpPr>
            <p:grpSpPr bwMode="auto">
              <a:xfrm>
                <a:off x="468" y="2502"/>
                <a:ext cx="70" cy="97"/>
                <a:chOff x="381" y="2500"/>
                <a:chExt cx="70" cy="97"/>
              </a:xfrm>
            </p:grpSpPr>
            <p:sp>
              <p:nvSpPr>
                <p:cNvPr id="319" name="AutoShape 334"/>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20" name="Oval 335"/>
                <p:cNvSpPr>
                  <a:spLocks noChangeArrowheads="1"/>
                </p:cNvSpPr>
                <p:nvPr/>
              </p:nvSpPr>
              <p:spPr bwMode="auto">
                <a:xfrm>
                  <a:off x="381" y="2513"/>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21" name="Oval 336"/>
                <p:cNvSpPr>
                  <a:spLocks noChangeArrowheads="1"/>
                </p:cNvSpPr>
                <p:nvPr/>
              </p:nvSpPr>
              <p:spPr bwMode="auto">
                <a:xfrm>
                  <a:off x="381" y="2558"/>
                  <a:ext cx="27" cy="27"/>
                </a:xfrm>
                <a:prstGeom prst="ellipse">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312" name="Freeform 337"/>
              <p:cNvSpPr>
                <a:spLocks/>
              </p:cNvSpPr>
              <p:nvPr/>
            </p:nvSpPr>
            <p:spPr bwMode="auto">
              <a:xfrm>
                <a:off x="557" y="2509"/>
                <a:ext cx="118"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13" name="Freeform 338"/>
              <p:cNvSpPr>
                <a:spLocks/>
              </p:cNvSpPr>
              <p:nvPr/>
            </p:nvSpPr>
            <p:spPr bwMode="auto">
              <a:xfrm>
                <a:off x="557" y="2536"/>
                <a:ext cx="118"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nvGrpSpPr>
              <p:cNvPr id="314" name="Group 339"/>
              <p:cNvGrpSpPr>
                <a:grpSpLocks/>
              </p:cNvGrpSpPr>
              <p:nvPr/>
            </p:nvGrpSpPr>
            <p:grpSpPr bwMode="auto">
              <a:xfrm>
                <a:off x="519" y="2487"/>
                <a:ext cx="566" cy="124"/>
                <a:chOff x="519" y="2487"/>
                <a:chExt cx="566" cy="124"/>
              </a:xfrm>
            </p:grpSpPr>
            <p:sp>
              <p:nvSpPr>
                <p:cNvPr id="315" name="Freeform 340"/>
                <p:cNvSpPr>
                  <a:spLocks/>
                </p:cNvSpPr>
                <p:nvPr/>
              </p:nvSpPr>
              <p:spPr bwMode="auto">
                <a:xfrm>
                  <a:off x="521" y="2483"/>
                  <a:ext cx="557" cy="128"/>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4"/>
                    <a:gd name="T134" fmla="*/ 566 w 566"/>
                    <a:gd name="T135" fmla="*/ 124 h 1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16" name="Freeform 341"/>
                <p:cNvSpPr>
                  <a:spLocks/>
                </p:cNvSpPr>
                <p:nvPr/>
              </p:nvSpPr>
              <p:spPr bwMode="auto">
                <a:xfrm>
                  <a:off x="559" y="2565"/>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17" name="Freeform 342"/>
                <p:cNvSpPr>
                  <a:spLocks/>
                </p:cNvSpPr>
                <p:nvPr/>
              </p:nvSpPr>
              <p:spPr bwMode="auto">
                <a:xfrm>
                  <a:off x="559" y="2508"/>
                  <a:ext cx="116"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6"/>
                    <a:gd name="T86" fmla="*/ 117 w 11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sp>
              <p:nvSpPr>
                <p:cNvPr id="318" name="Freeform 343"/>
                <p:cNvSpPr>
                  <a:spLocks/>
                </p:cNvSpPr>
                <p:nvPr/>
              </p:nvSpPr>
              <p:spPr bwMode="auto">
                <a:xfrm>
                  <a:off x="559" y="2538"/>
                  <a:ext cx="116" cy="18"/>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7"/>
                    <a:gd name="T86" fmla="*/ 117 w 117"/>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grpSp>
      <p:pic>
        <p:nvPicPr>
          <p:cNvPr id="342" name="Picture 344" descr="f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4938" y="6323013"/>
            <a:ext cx="280987"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3" name="Group 3"/>
          <p:cNvGrpSpPr>
            <a:grpSpLocks/>
          </p:cNvGrpSpPr>
          <p:nvPr/>
        </p:nvGrpSpPr>
        <p:grpSpPr bwMode="auto">
          <a:xfrm>
            <a:off x="5376863" y="5086350"/>
            <a:ext cx="2395537" cy="401638"/>
            <a:chOff x="4190471" y="5238751"/>
            <a:chExt cx="3581401" cy="402167"/>
          </a:xfrm>
        </p:grpSpPr>
        <p:sp>
          <p:nvSpPr>
            <p:cNvPr id="344" name="AutoShape 346"/>
            <p:cNvSpPr>
              <a:spLocks noChangeArrowheads="1"/>
            </p:cNvSpPr>
            <p:nvPr/>
          </p:nvSpPr>
          <p:spPr bwMode="auto">
            <a:xfrm>
              <a:off x="4315354" y="5238751"/>
              <a:ext cx="3323167" cy="402167"/>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345" name="Group 347"/>
            <p:cNvGrpSpPr>
              <a:grpSpLocks/>
            </p:cNvGrpSpPr>
            <p:nvPr/>
          </p:nvGrpSpPr>
          <p:grpSpPr bwMode="auto">
            <a:xfrm>
              <a:off x="4190471" y="5304367"/>
              <a:ext cx="218016" cy="281517"/>
              <a:chOff x="381" y="2500"/>
              <a:chExt cx="70" cy="97"/>
            </a:xfrm>
          </p:grpSpPr>
          <p:sp>
            <p:nvSpPr>
              <p:cNvPr id="356" name="AutoShape 348"/>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57" name="Oval 349"/>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58" name="Oval 350"/>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346" name="AutoShape 355"/>
            <p:cNvSpPr>
              <a:spLocks noChangeArrowheads="1"/>
            </p:cNvSpPr>
            <p:nvPr/>
          </p:nvSpPr>
          <p:spPr bwMode="auto">
            <a:xfrm>
              <a:off x="4368272" y="5270501"/>
              <a:ext cx="3213100" cy="336551"/>
            </a:xfrm>
            <a:prstGeom prst="roundRect">
              <a:avLst>
                <a:gd name="adj" fmla="val 16667"/>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347" name="Group 351"/>
            <p:cNvGrpSpPr>
              <a:grpSpLocks/>
            </p:cNvGrpSpPr>
            <p:nvPr/>
          </p:nvGrpSpPr>
          <p:grpSpPr bwMode="auto">
            <a:xfrm flipH="1">
              <a:off x="7553855" y="5318141"/>
              <a:ext cx="218017" cy="281517"/>
              <a:chOff x="381" y="2500"/>
              <a:chExt cx="70" cy="97"/>
            </a:xfrm>
          </p:grpSpPr>
          <p:sp>
            <p:nvSpPr>
              <p:cNvPr id="353" name="AutoShape 352"/>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54" name="Oval 353"/>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55" name="Oval 354"/>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348" name="Text Box 357"/>
            <p:cNvSpPr txBox="1">
              <a:spLocks noChangeArrowheads="1"/>
            </p:cNvSpPr>
            <p:nvPr/>
          </p:nvSpPr>
          <p:spPr bwMode="auto">
            <a:xfrm>
              <a:off x="4349221" y="5301208"/>
              <a:ext cx="2764367" cy="3196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Virtual server</a:t>
              </a:r>
              <a:endParaRPr kumimoji="0" lang="en-US" altLang="ja-JP" sz="1600" b="1">
                <a:solidFill>
                  <a:srgbClr val="FFFFFF"/>
                </a:solidFill>
              </a:endParaRPr>
            </a:p>
          </p:txBody>
        </p:sp>
        <p:sp>
          <p:nvSpPr>
            <p:cNvPr id="349" name="Rectangle 358"/>
            <p:cNvSpPr>
              <a:spLocks noChangeArrowheads="1"/>
            </p:cNvSpPr>
            <p:nvPr/>
          </p:nvSpPr>
          <p:spPr bwMode="auto">
            <a:xfrm>
              <a:off x="6669088" y="5326608"/>
              <a:ext cx="393700" cy="103717"/>
            </a:xfrm>
            <a:prstGeom prst="rect">
              <a:avLst/>
            </a:prstGeom>
            <a:noFill/>
            <a:ln w="12700" algn="ctr">
              <a:solidFill>
                <a:srgbClr val="00B2EF"/>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50" name="Rectangle 359"/>
            <p:cNvSpPr>
              <a:spLocks noChangeArrowheads="1"/>
            </p:cNvSpPr>
            <p:nvPr/>
          </p:nvSpPr>
          <p:spPr bwMode="auto">
            <a:xfrm>
              <a:off x="7113588" y="5326608"/>
              <a:ext cx="393700" cy="103717"/>
            </a:xfrm>
            <a:prstGeom prst="rect">
              <a:avLst/>
            </a:prstGeom>
            <a:noFill/>
            <a:ln w="12700" algn="ctr">
              <a:solidFill>
                <a:srgbClr val="00B2EF"/>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51" name="Rectangle 360"/>
            <p:cNvSpPr>
              <a:spLocks noChangeArrowheads="1"/>
            </p:cNvSpPr>
            <p:nvPr/>
          </p:nvSpPr>
          <p:spPr bwMode="auto">
            <a:xfrm>
              <a:off x="6669088" y="5455725"/>
              <a:ext cx="393700" cy="103716"/>
            </a:xfrm>
            <a:prstGeom prst="rect">
              <a:avLst/>
            </a:prstGeom>
            <a:noFill/>
            <a:ln w="12700" algn="ctr">
              <a:solidFill>
                <a:srgbClr val="00B2EF"/>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52" name="Rectangle 361"/>
            <p:cNvSpPr>
              <a:spLocks noChangeArrowheads="1"/>
            </p:cNvSpPr>
            <p:nvPr/>
          </p:nvSpPr>
          <p:spPr bwMode="auto">
            <a:xfrm>
              <a:off x="7113588" y="5455725"/>
              <a:ext cx="393700" cy="103716"/>
            </a:xfrm>
            <a:prstGeom prst="rect">
              <a:avLst/>
            </a:prstGeom>
            <a:noFill/>
            <a:ln w="12700" algn="ctr">
              <a:solidFill>
                <a:srgbClr val="00B2EF"/>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nvGrpSpPr>
          <p:cNvPr id="359" name="Group 1"/>
          <p:cNvGrpSpPr>
            <a:grpSpLocks/>
          </p:cNvGrpSpPr>
          <p:nvPr/>
        </p:nvGrpSpPr>
        <p:grpSpPr bwMode="auto">
          <a:xfrm>
            <a:off x="2860675" y="5086350"/>
            <a:ext cx="2393950" cy="401638"/>
            <a:chOff x="558271" y="5238751"/>
            <a:chExt cx="3581400" cy="402167"/>
          </a:xfrm>
        </p:grpSpPr>
        <p:grpSp>
          <p:nvGrpSpPr>
            <p:cNvPr id="360" name="Group 362"/>
            <p:cNvGrpSpPr>
              <a:grpSpLocks/>
            </p:cNvGrpSpPr>
            <p:nvPr/>
          </p:nvGrpSpPr>
          <p:grpSpPr bwMode="auto">
            <a:xfrm>
              <a:off x="558271" y="5238751"/>
              <a:ext cx="3581400" cy="402167"/>
              <a:chOff x="1961" y="3618"/>
              <a:chExt cx="1692" cy="218"/>
            </a:xfrm>
          </p:grpSpPr>
          <p:sp>
            <p:nvSpPr>
              <p:cNvPr id="362" name="AutoShape 363"/>
              <p:cNvSpPr>
                <a:spLocks noChangeArrowheads="1"/>
              </p:cNvSpPr>
              <p:nvPr/>
            </p:nvSpPr>
            <p:spPr bwMode="auto">
              <a:xfrm>
                <a:off x="2020" y="3618"/>
                <a:ext cx="1570" cy="218"/>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363" name="Group 364"/>
              <p:cNvGrpSpPr>
                <a:grpSpLocks/>
              </p:cNvGrpSpPr>
              <p:nvPr/>
            </p:nvGrpSpPr>
            <p:grpSpPr bwMode="auto">
              <a:xfrm>
                <a:off x="1961" y="3654"/>
                <a:ext cx="103" cy="152"/>
                <a:chOff x="381" y="2500"/>
                <a:chExt cx="70" cy="97"/>
              </a:xfrm>
            </p:grpSpPr>
            <p:sp>
              <p:nvSpPr>
                <p:cNvPr id="369" name="AutoShape 365"/>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70" name="Oval 366"/>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71" name="Oval 367"/>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nvGrpSpPr>
              <p:cNvPr id="364" name="Group 368"/>
              <p:cNvGrpSpPr>
                <a:grpSpLocks/>
              </p:cNvGrpSpPr>
              <p:nvPr/>
            </p:nvGrpSpPr>
            <p:grpSpPr bwMode="auto">
              <a:xfrm flipH="1">
                <a:off x="3550" y="3654"/>
                <a:ext cx="103" cy="152"/>
                <a:chOff x="381" y="2500"/>
                <a:chExt cx="70" cy="97"/>
              </a:xfrm>
            </p:grpSpPr>
            <p:sp>
              <p:nvSpPr>
                <p:cNvPr id="366" name="AutoShape 369"/>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67" name="Oval 370"/>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68" name="Oval 371"/>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365" name="AutoShape 372"/>
              <p:cNvSpPr>
                <a:spLocks noChangeArrowheads="1"/>
              </p:cNvSpPr>
              <p:nvPr/>
            </p:nvSpPr>
            <p:spPr bwMode="auto">
              <a:xfrm>
                <a:off x="2045" y="3635"/>
                <a:ext cx="1518" cy="183"/>
              </a:xfrm>
              <a:prstGeom prst="roundRect">
                <a:avLst>
                  <a:gd name="adj" fmla="val 16667"/>
                </a:avLst>
              </a:prstGeom>
              <a:solidFill>
                <a:srgbClr val="003F69"/>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sp>
          <p:nvSpPr>
            <p:cNvPr id="361" name="Text Box 373"/>
            <p:cNvSpPr txBox="1">
              <a:spLocks noChangeArrowheads="1"/>
            </p:cNvSpPr>
            <p:nvPr/>
          </p:nvSpPr>
          <p:spPr bwMode="auto">
            <a:xfrm>
              <a:off x="733954" y="5287433"/>
              <a:ext cx="3187700" cy="298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Bare metal servers</a:t>
              </a:r>
              <a:endParaRPr kumimoji="0" lang="en-US" altLang="ja-JP" sz="1600" b="1">
                <a:solidFill>
                  <a:srgbClr val="FFFFFF"/>
                </a:solidFill>
              </a:endParaRPr>
            </a:p>
          </p:txBody>
        </p:sp>
      </p:grpSp>
      <p:sp>
        <p:nvSpPr>
          <p:cNvPr id="372" name="Text Box 375"/>
          <p:cNvSpPr txBox="1">
            <a:spLocks noChangeArrowheads="1"/>
          </p:cNvSpPr>
          <p:nvPr/>
        </p:nvSpPr>
        <p:spPr bwMode="auto">
          <a:xfrm>
            <a:off x="4095750" y="3729038"/>
            <a:ext cx="2363788" cy="138112"/>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buFontTx/>
              <a:buNone/>
              <a:defRPr/>
            </a:pPr>
            <a:r>
              <a:rPr kumimoji="0" lang="en-US" altLang="ja-JP" sz="1333" smtClean="0">
                <a:solidFill>
                  <a:srgbClr val="FFFFFF"/>
                </a:solidFill>
                <a:cs typeface="メイリオ" panose="020B0604030504040204" pitchFamily="50" charset="-128"/>
              </a:rPr>
              <a:t>Anti-virus/malware</a:t>
            </a:r>
            <a:endParaRPr kumimoji="0" lang="en-US" altLang="ja-JP" sz="1333" b="1" smtClean="0">
              <a:solidFill>
                <a:srgbClr val="FFFFFF"/>
              </a:solidFill>
              <a:cs typeface="メイリオ" panose="020B0604030504040204" pitchFamily="50" charset="-128"/>
            </a:endParaRPr>
          </a:p>
        </p:txBody>
      </p:sp>
      <p:sp>
        <p:nvSpPr>
          <p:cNvPr id="373" name="Text Box 376"/>
          <p:cNvSpPr txBox="1">
            <a:spLocks noChangeArrowheads="1"/>
          </p:cNvSpPr>
          <p:nvPr/>
        </p:nvSpPr>
        <p:spPr bwMode="auto">
          <a:xfrm>
            <a:off x="5837238" y="3729038"/>
            <a:ext cx="2547937" cy="403225"/>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defTabSz="1219170" eaLnBrk="1" hangingPunct="1">
              <a:lnSpc>
                <a:spcPct val="90000"/>
              </a:lnSpc>
              <a:buFontTx/>
              <a:buNone/>
              <a:defRPr/>
            </a:pPr>
            <a:r>
              <a:rPr kumimoji="0" lang="en-US" altLang="ja-JP" sz="1333" smtClean="0">
                <a:solidFill>
                  <a:srgbClr val="FFFFFF"/>
                </a:solidFill>
                <a:cs typeface="メイリオ" panose="020B0604030504040204" pitchFamily="50" charset="-128"/>
              </a:rPr>
              <a:t>SSL cert. management</a:t>
            </a:r>
            <a:endParaRPr kumimoji="0" lang="en-US" altLang="ja-JP" sz="1333" b="1" smtClean="0">
              <a:solidFill>
                <a:srgbClr val="FFFFFF"/>
              </a:solidFill>
              <a:cs typeface="メイリオ" panose="020B0604030504040204" pitchFamily="50" charset="-128"/>
            </a:endParaRPr>
          </a:p>
        </p:txBody>
      </p:sp>
      <p:grpSp>
        <p:nvGrpSpPr>
          <p:cNvPr id="374" name="Group 4"/>
          <p:cNvGrpSpPr>
            <a:grpSpLocks/>
          </p:cNvGrpSpPr>
          <p:nvPr/>
        </p:nvGrpSpPr>
        <p:grpSpPr bwMode="auto">
          <a:xfrm>
            <a:off x="571500" y="5111750"/>
            <a:ext cx="1841500" cy="317500"/>
            <a:chOff x="570971" y="5264618"/>
            <a:chExt cx="1841501" cy="317500"/>
          </a:xfrm>
        </p:grpSpPr>
        <p:grpSp>
          <p:nvGrpSpPr>
            <p:cNvPr id="375" name="Group 54"/>
            <p:cNvGrpSpPr>
              <a:grpSpLocks/>
            </p:cNvGrpSpPr>
            <p:nvPr/>
          </p:nvGrpSpPr>
          <p:grpSpPr bwMode="auto">
            <a:xfrm>
              <a:off x="570971" y="5264618"/>
              <a:ext cx="1742016" cy="317500"/>
              <a:chOff x="251" y="2377"/>
              <a:chExt cx="823" cy="172"/>
            </a:xfrm>
          </p:grpSpPr>
          <p:grpSp>
            <p:nvGrpSpPr>
              <p:cNvPr id="377" name="Group 55"/>
              <p:cNvGrpSpPr>
                <a:grpSpLocks/>
              </p:cNvGrpSpPr>
              <p:nvPr/>
            </p:nvGrpSpPr>
            <p:grpSpPr bwMode="auto">
              <a:xfrm>
                <a:off x="251" y="2377"/>
                <a:ext cx="823" cy="172"/>
                <a:chOff x="-617" y="2403"/>
                <a:chExt cx="665" cy="139"/>
              </a:xfrm>
            </p:grpSpPr>
            <p:sp>
              <p:nvSpPr>
                <p:cNvPr id="379" name="AutoShape 56"/>
                <p:cNvSpPr>
                  <a:spLocks noChangeArrowheads="1"/>
                </p:cNvSpPr>
                <p:nvPr/>
              </p:nvSpPr>
              <p:spPr bwMode="auto">
                <a:xfrm>
                  <a:off x="-577" y="2403"/>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380" name="Group 57"/>
                <p:cNvGrpSpPr>
                  <a:grpSpLocks/>
                </p:cNvGrpSpPr>
                <p:nvPr/>
              </p:nvGrpSpPr>
              <p:grpSpPr bwMode="auto">
                <a:xfrm flipH="1">
                  <a:off x="-22" y="2426"/>
                  <a:ext cx="70" cy="97"/>
                  <a:chOff x="381" y="2500"/>
                  <a:chExt cx="70" cy="97"/>
                </a:xfrm>
              </p:grpSpPr>
              <p:sp>
                <p:nvSpPr>
                  <p:cNvPr id="385" name="AutoShape 58"/>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86" name="Oval 59"/>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87" name="Oval 60"/>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nvGrpSpPr>
                <p:cNvPr id="381" name="Group 61"/>
                <p:cNvGrpSpPr>
                  <a:grpSpLocks/>
                </p:cNvGrpSpPr>
                <p:nvPr/>
              </p:nvGrpSpPr>
              <p:grpSpPr bwMode="auto">
                <a:xfrm>
                  <a:off x="-617" y="2426"/>
                  <a:ext cx="70" cy="97"/>
                  <a:chOff x="381" y="2500"/>
                  <a:chExt cx="70" cy="97"/>
                </a:xfrm>
              </p:grpSpPr>
              <p:sp>
                <p:nvSpPr>
                  <p:cNvPr id="382" name="AutoShape 62"/>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83" name="Oval 63"/>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84" name="Oval 64"/>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sp>
            <p:nvSpPr>
              <p:cNvPr id="378" name="Freeform 65"/>
              <p:cNvSpPr>
                <a:spLocks/>
              </p:cNvSpPr>
              <p:nvPr/>
            </p:nvSpPr>
            <p:spPr bwMode="auto">
              <a:xfrm>
                <a:off x="313" y="2387"/>
                <a:ext cx="701" cy="152"/>
              </a:xfrm>
              <a:custGeom>
                <a:avLst/>
                <a:gdLst>
                  <a:gd name="T0" fmla="*/ 541 w 566"/>
                  <a:gd name="T1" fmla="*/ 1932 h 123"/>
                  <a:gd name="T2" fmla="*/ 541 w 566"/>
                  <a:gd name="T3" fmla="*/ 1932 h 123"/>
                  <a:gd name="T4" fmla="*/ 436 w 566"/>
                  <a:gd name="T5" fmla="*/ 1918 h 123"/>
                  <a:gd name="T6" fmla="*/ 343 w 566"/>
                  <a:gd name="T7" fmla="*/ 1872 h 123"/>
                  <a:gd name="T8" fmla="*/ 256 w 566"/>
                  <a:gd name="T9" fmla="*/ 1824 h 123"/>
                  <a:gd name="T10" fmla="*/ 146 w 566"/>
                  <a:gd name="T11" fmla="*/ 1757 h 123"/>
                  <a:gd name="T12" fmla="*/ 77 w 566"/>
                  <a:gd name="T13" fmla="*/ 1686 h 123"/>
                  <a:gd name="T14" fmla="*/ 2 w 566"/>
                  <a:gd name="T15" fmla="*/ 1604 h 123"/>
                  <a:gd name="T16" fmla="*/ 0 w 566"/>
                  <a:gd name="T17" fmla="*/ 1482 h 123"/>
                  <a:gd name="T18" fmla="*/ 0 w 566"/>
                  <a:gd name="T19" fmla="*/ 1385 h 123"/>
                  <a:gd name="T20" fmla="*/ 0 w 566"/>
                  <a:gd name="T21" fmla="*/ 1385 h 123"/>
                  <a:gd name="T22" fmla="*/ 0 w 566"/>
                  <a:gd name="T23" fmla="*/ 535 h 123"/>
                  <a:gd name="T24" fmla="*/ 0 w 566"/>
                  <a:gd name="T25" fmla="*/ 535 h 123"/>
                  <a:gd name="T26" fmla="*/ 0 w 566"/>
                  <a:gd name="T27" fmla="*/ 435 h 123"/>
                  <a:gd name="T28" fmla="*/ 2 w 566"/>
                  <a:gd name="T29" fmla="*/ 318 h 123"/>
                  <a:gd name="T30" fmla="*/ 77 w 566"/>
                  <a:gd name="T31" fmla="*/ 231 h 123"/>
                  <a:gd name="T32" fmla="*/ 146 w 566"/>
                  <a:gd name="T33" fmla="*/ 151 h 123"/>
                  <a:gd name="T34" fmla="*/ 256 w 566"/>
                  <a:gd name="T35" fmla="*/ 93 h 123"/>
                  <a:gd name="T36" fmla="*/ 343 w 566"/>
                  <a:gd name="T37" fmla="*/ 49 h 123"/>
                  <a:gd name="T38" fmla="*/ 436 w 566"/>
                  <a:gd name="T39" fmla="*/ 0 h 123"/>
                  <a:gd name="T40" fmla="*/ 541 w 566"/>
                  <a:gd name="T41" fmla="*/ 0 h 123"/>
                  <a:gd name="T42" fmla="*/ 8592 w 566"/>
                  <a:gd name="T43" fmla="*/ 0 h 123"/>
                  <a:gd name="T44" fmla="*/ 8592 w 566"/>
                  <a:gd name="T45" fmla="*/ 0 h 123"/>
                  <a:gd name="T46" fmla="*/ 8689 w 566"/>
                  <a:gd name="T47" fmla="*/ 0 h 123"/>
                  <a:gd name="T48" fmla="*/ 8806 w 566"/>
                  <a:gd name="T49" fmla="*/ 49 h 123"/>
                  <a:gd name="T50" fmla="*/ 8907 w 566"/>
                  <a:gd name="T51" fmla="*/ 93 h 123"/>
                  <a:gd name="T52" fmla="*/ 8999 w 566"/>
                  <a:gd name="T53" fmla="*/ 151 h 123"/>
                  <a:gd name="T54" fmla="*/ 9054 w 566"/>
                  <a:gd name="T55" fmla="*/ 231 h 123"/>
                  <a:gd name="T56" fmla="*/ 9113 w 566"/>
                  <a:gd name="T57" fmla="*/ 318 h 123"/>
                  <a:gd name="T58" fmla="*/ 9125 w 566"/>
                  <a:gd name="T59" fmla="*/ 435 h 123"/>
                  <a:gd name="T60" fmla="*/ 9125 w 566"/>
                  <a:gd name="T61" fmla="*/ 535 h 123"/>
                  <a:gd name="T62" fmla="*/ 9125 w 566"/>
                  <a:gd name="T63" fmla="*/ 535 h 123"/>
                  <a:gd name="T64" fmla="*/ 9125 w 566"/>
                  <a:gd name="T65" fmla="*/ 1385 h 123"/>
                  <a:gd name="T66" fmla="*/ 9125 w 566"/>
                  <a:gd name="T67" fmla="*/ 1385 h 123"/>
                  <a:gd name="T68" fmla="*/ 9125 w 566"/>
                  <a:gd name="T69" fmla="*/ 1482 h 123"/>
                  <a:gd name="T70" fmla="*/ 9113 w 566"/>
                  <a:gd name="T71" fmla="*/ 1604 h 123"/>
                  <a:gd name="T72" fmla="*/ 9054 w 566"/>
                  <a:gd name="T73" fmla="*/ 1686 h 123"/>
                  <a:gd name="T74" fmla="*/ 8999 w 566"/>
                  <a:gd name="T75" fmla="*/ 1757 h 123"/>
                  <a:gd name="T76" fmla="*/ 8907 w 566"/>
                  <a:gd name="T77" fmla="*/ 1824 h 123"/>
                  <a:gd name="T78" fmla="*/ 8806 w 566"/>
                  <a:gd name="T79" fmla="*/ 1872 h 123"/>
                  <a:gd name="T80" fmla="*/ 8689 w 566"/>
                  <a:gd name="T81" fmla="*/ 1918 h 123"/>
                  <a:gd name="T82" fmla="*/ 8592 w 566"/>
                  <a:gd name="T83" fmla="*/ 1932 h 123"/>
                  <a:gd name="T84" fmla="*/ 541 w 566"/>
                  <a:gd name="T85" fmla="*/ 1932 h 123"/>
                  <a:gd name="T86" fmla="*/ 541 w 566"/>
                  <a:gd name="T87" fmla="*/ 1932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F04E3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grpSp>
        <p:sp>
          <p:nvSpPr>
            <p:cNvPr id="376" name="Text Box 112"/>
            <p:cNvSpPr txBox="1">
              <a:spLocks noChangeArrowheads="1"/>
            </p:cNvSpPr>
            <p:nvPr/>
          </p:nvSpPr>
          <p:spPr bwMode="auto">
            <a:xfrm>
              <a:off x="672572" y="5270968"/>
              <a:ext cx="1739900" cy="302683"/>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Auto Scale</a:t>
              </a:r>
              <a:endParaRPr kumimoji="0" lang="en-US" altLang="ja-JP" sz="1600" b="1">
                <a:solidFill>
                  <a:srgbClr val="FFFFFF"/>
                </a:solidFill>
              </a:endParaRPr>
            </a:p>
          </p:txBody>
        </p:sp>
      </p:grpSp>
      <p:grpSp>
        <p:nvGrpSpPr>
          <p:cNvPr id="388" name="Group 17"/>
          <p:cNvGrpSpPr>
            <a:grpSpLocks/>
          </p:cNvGrpSpPr>
          <p:nvPr/>
        </p:nvGrpSpPr>
        <p:grpSpPr bwMode="auto">
          <a:xfrm>
            <a:off x="4203700" y="5957888"/>
            <a:ext cx="1743075" cy="317500"/>
            <a:chOff x="251" y="2377"/>
            <a:chExt cx="823" cy="172"/>
          </a:xfrm>
        </p:grpSpPr>
        <p:grpSp>
          <p:nvGrpSpPr>
            <p:cNvPr id="389" name="Group 18"/>
            <p:cNvGrpSpPr>
              <a:grpSpLocks/>
            </p:cNvGrpSpPr>
            <p:nvPr/>
          </p:nvGrpSpPr>
          <p:grpSpPr bwMode="auto">
            <a:xfrm>
              <a:off x="251" y="2377"/>
              <a:ext cx="823" cy="172"/>
              <a:chOff x="-617" y="2403"/>
              <a:chExt cx="665" cy="139"/>
            </a:xfrm>
          </p:grpSpPr>
          <p:sp>
            <p:nvSpPr>
              <p:cNvPr id="391" name="AutoShape 19"/>
              <p:cNvSpPr>
                <a:spLocks noChangeArrowheads="1"/>
              </p:cNvSpPr>
              <p:nvPr/>
            </p:nvSpPr>
            <p:spPr bwMode="auto">
              <a:xfrm>
                <a:off x="-577" y="2403"/>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392" name="Group 20"/>
              <p:cNvGrpSpPr>
                <a:grpSpLocks/>
              </p:cNvGrpSpPr>
              <p:nvPr/>
            </p:nvGrpSpPr>
            <p:grpSpPr bwMode="auto">
              <a:xfrm flipH="1">
                <a:off x="-22" y="2426"/>
                <a:ext cx="70" cy="97"/>
                <a:chOff x="381" y="2500"/>
                <a:chExt cx="70" cy="97"/>
              </a:xfrm>
            </p:grpSpPr>
            <p:sp>
              <p:nvSpPr>
                <p:cNvPr id="397" name="AutoShape 21"/>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98" name="Oval 22"/>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99" name="Oval 23"/>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nvGrpSpPr>
              <p:cNvPr id="393" name="Group 24"/>
              <p:cNvGrpSpPr>
                <a:grpSpLocks/>
              </p:cNvGrpSpPr>
              <p:nvPr/>
            </p:nvGrpSpPr>
            <p:grpSpPr bwMode="auto">
              <a:xfrm>
                <a:off x="-617" y="2426"/>
                <a:ext cx="70" cy="97"/>
                <a:chOff x="381" y="2500"/>
                <a:chExt cx="70" cy="97"/>
              </a:xfrm>
            </p:grpSpPr>
            <p:sp>
              <p:nvSpPr>
                <p:cNvPr id="394" name="AutoShape 25"/>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95" name="Oval 26"/>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396" name="Oval 27"/>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sp>
          <p:nvSpPr>
            <p:cNvPr id="390" name="Freeform 28"/>
            <p:cNvSpPr>
              <a:spLocks/>
            </p:cNvSpPr>
            <p:nvPr/>
          </p:nvSpPr>
          <p:spPr bwMode="auto">
            <a:xfrm>
              <a:off x="313" y="2387"/>
              <a:ext cx="701" cy="150"/>
            </a:xfrm>
            <a:custGeom>
              <a:avLst/>
              <a:gdLst>
                <a:gd name="T0" fmla="*/ 64 w 566"/>
                <a:gd name="T1" fmla="*/ 232 h 123"/>
                <a:gd name="T2" fmla="*/ 64 w 566"/>
                <a:gd name="T3" fmla="*/ 232 h 123"/>
                <a:gd name="T4" fmla="*/ 51 w 566"/>
                <a:gd name="T5" fmla="*/ 231 h 123"/>
                <a:gd name="T6" fmla="*/ 40 w 566"/>
                <a:gd name="T7" fmla="*/ 226 h 123"/>
                <a:gd name="T8" fmla="*/ 30 w 566"/>
                <a:gd name="T9" fmla="*/ 219 h 123"/>
                <a:gd name="T10" fmla="*/ 17 w 566"/>
                <a:gd name="T11" fmla="*/ 211 h 123"/>
                <a:gd name="T12" fmla="*/ 9 w 566"/>
                <a:gd name="T13" fmla="*/ 203 h 123"/>
                <a:gd name="T14" fmla="*/ 2 w 566"/>
                <a:gd name="T15" fmla="*/ 193 h 123"/>
                <a:gd name="T16" fmla="*/ 0 w 566"/>
                <a:gd name="T17" fmla="*/ 179 h 123"/>
                <a:gd name="T18" fmla="*/ 0 w 566"/>
                <a:gd name="T19" fmla="*/ 167 h 123"/>
                <a:gd name="T20" fmla="*/ 0 w 566"/>
                <a:gd name="T21" fmla="*/ 167 h 123"/>
                <a:gd name="T22" fmla="*/ 0 w 566"/>
                <a:gd name="T23" fmla="*/ 64 h 123"/>
                <a:gd name="T24" fmla="*/ 0 w 566"/>
                <a:gd name="T25" fmla="*/ 64 h 123"/>
                <a:gd name="T26" fmla="*/ 0 w 566"/>
                <a:gd name="T27" fmla="*/ 53 h 123"/>
                <a:gd name="T28" fmla="*/ 2 w 566"/>
                <a:gd name="T29" fmla="*/ 38 h 123"/>
                <a:gd name="T30" fmla="*/ 9 w 566"/>
                <a:gd name="T31" fmla="*/ 28 h 123"/>
                <a:gd name="T32" fmla="*/ 17 w 566"/>
                <a:gd name="T33" fmla="*/ 19 h 123"/>
                <a:gd name="T34" fmla="*/ 30 w 566"/>
                <a:gd name="T35" fmla="*/ 11 h 123"/>
                <a:gd name="T36" fmla="*/ 40 w 566"/>
                <a:gd name="T37" fmla="*/ 6 h 123"/>
                <a:gd name="T38" fmla="*/ 51 w 566"/>
                <a:gd name="T39" fmla="*/ 0 h 123"/>
                <a:gd name="T40" fmla="*/ 64 w 566"/>
                <a:gd name="T41" fmla="*/ 0 h 123"/>
                <a:gd name="T42" fmla="*/ 1012 w 566"/>
                <a:gd name="T43" fmla="*/ 0 h 123"/>
                <a:gd name="T44" fmla="*/ 1012 w 566"/>
                <a:gd name="T45" fmla="*/ 0 h 123"/>
                <a:gd name="T46" fmla="*/ 1024 w 566"/>
                <a:gd name="T47" fmla="*/ 0 h 123"/>
                <a:gd name="T48" fmla="*/ 1037 w 566"/>
                <a:gd name="T49" fmla="*/ 6 h 123"/>
                <a:gd name="T50" fmla="*/ 1049 w 566"/>
                <a:gd name="T51" fmla="*/ 11 h 123"/>
                <a:gd name="T52" fmla="*/ 1059 w 566"/>
                <a:gd name="T53" fmla="*/ 19 h 123"/>
                <a:gd name="T54" fmla="*/ 1066 w 566"/>
                <a:gd name="T55" fmla="*/ 28 h 123"/>
                <a:gd name="T56" fmla="*/ 1073 w 566"/>
                <a:gd name="T57" fmla="*/ 38 h 123"/>
                <a:gd name="T58" fmla="*/ 1075 w 566"/>
                <a:gd name="T59" fmla="*/ 53 h 123"/>
                <a:gd name="T60" fmla="*/ 1075 w 566"/>
                <a:gd name="T61" fmla="*/ 64 h 123"/>
                <a:gd name="T62" fmla="*/ 1075 w 566"/>
                <a:gd name="T63" fmla="*/ 64 h 123"/>
                <a:gd name="T64" fmla="*/ 1075 w 566"/>
                <a:gd name="T65" fmla="*/ 167 h 123"/>
                <a:gd name="T66" fmla="*/ 1075 w 566"/>
                <a:gd name="T67" fmla="*/ 167 h 123"/>
                <a:gd name="T68" fmla="*/ 1075 w 566"/>
                <a:gd name="T69" fmla="*/ 179 h 123"/>
                <a:gd name="T70" fmla="*/ 1073 w 566"/>
                <a:gd name="T71" fmla="*/ 193 h 123"/>
                <a:gd name="T72" fmla="*/ 1066 w 566"/>
                <a:gd name="T73" fmla="*/ 203 h 123"/>
                <a:gd name="T74" fmla="*/ 1059 w 566"/>
                <a:gd name="T75" fmla="*/ 211 h 123"/>
                <a:gd name="T76" fmla="*/ 1049 w 566"/>
                <a:gd name="T77" fmla="*/ 219 h 123"/>
                <a:gd name="T78" fmla="*/ 1037 w 566"/>
                <a:gd name="T79" fmla="*/ 226 h 123"/>
                <a:gd name="T80" fmla="*/ 1024 w 566"/>
                <a:gd name="T81" fmla="*/ 231 h 123"/>
                <a:gd name="T82" fmla="*/ 1012 w 566"/>
                <a:gd name="T83" fmla="*/ 232 h 123"/>
                <a:gd name="T84" fmla="*/ 64 w 566"/>
                <a:gd name="T85" fmla="*/ 232 h 123"/>
                <a:gd name="T86" fmla="*/ 64 w 566"/>
                <a:gd name="T87" fmla="*/ 232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003F6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grpSp>
        <p:nvGrpSpPr>
          <p:cNvPr id="400" name="Group 29"/>
          <p:cNvGrpSpPr>
            <a:grpSpLocks/>
          </p:cNvGrpSpPr>
          <p:nvPr/>
        </p:nvGrpSpPr>
        <p:grpSpPr bwMode="auto">
          <a:xfrm>
            <a:off x="5930900" y="5957888"/>
            <a:ext cx="1743075" cy="317500"/>
            <a:chOff x="251" y="2377"/>
            <a:chExt cx="823" cy="172"/>
          </a:xfrm>
        </p:grpSpPr>
        <p:grpSp>
          <p:nvGrpSpPr>
            <p:cNvPr id="401" name="Group 30"/>
            <p:cNvGrpSpPr>
              <a:grpSpLocks/>
            </p:cNvGrpSpPr>
            <p:nvPr/>
          </p:nvGrpSpPr>
          <p:grpSpPr bwMode="auto">
            <a:xfrm>
              <a:off x="251" y="2377"/>
              <a:ext cx="823" cy="172"/>
              <a:chOff x="-617" y="2403"/>
              <a:chExt cx="665" cy="139"/>
            </a:xfrm>
          </p:grpSpPr>
          <p:sp>
            <p:nvSpPr>
              <p:cNvPr id="403" name="AutoShape 31"/>
              <p:cNvSpPr>
                <a:spLocks noChangeArrowheads="1"/>
              </p:cNvSpPr>
              <p:nvPr/>
            </p:nvSpPr>
            <p:spPr bwMode="auto">
              <a:xfrm>
                <a:off x="-577" y="2403"/>
                <a:ext cx="588" cy="139"/>
              </a:xfrm>
              <a:prstGeom prst="roundRect">
                <a:avLst>
                  <a:gd name="adj" fmla="val 16667"/>
                </a:avLst>
              </a:prstGeom>
              <a:solidFill>
                <a:srgbClr val="24B0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nvGrpSpPr>
              <p:cNvPr id="404" name="Group 32"/>
              <p:cNvGrpSpPr>
                <a:grpSpLocks/>
              </p:cNvGrpSpPr>
              <p:nvPr/>
            </p:nvGrpSpPr>
            <p:grpSpPr bwMode="auto">
              <a:xfrm flipH="1">
                <a:off x="-22" y="2426"/>
                <a:ext cx="70" cy="97"/>
                <a:chOff x="381" y="2500"/>
                <a:chExt cx="70" cy="97"/>
              </a:xfrm>
            </p:grpSpPr>
            <p:sp>
              <p:nvSpPr>
                <p:cNvPr id="409" name="AutoShape 33"/>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410" name="Oval 34"/>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411" name="Oval 35"/>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nvGrpSpPr>
              <p:cNvPr id="405" name="Group 36"/>
              <p:cNvGrpSpPr>
                <a:grpSpLocks/>
              </p:cNvGrpSpPr>
              <p:nvPr/>
            </p:nvGrpSpPr>
            <p:grpSpPr bwMode="auto">
              <a:xfrm>
                <a:off x="-617" y="2426"/>
                <a:ext cx="70" cy="97"/>
                <a:chOff x="381" y="2500"/>
                <a:chExt cx="70" cy="97"/>
              </a:xfrm>
            </p:grpSpPr>
            <p:sp>
              <p:nvSpPr>
                <p:cNvPr id="406" name="AutoShape 37"/>
                <p:cNvSpPr>
                  <a:spLocks noChangeArrowheads="1"/>
                </p:cNvSpPr>
                <p:nvPr/>
              </p:nvSpPr>
              <p:spPr bwMode="auto">
                <a:xfrm>
                  <a:off x="395" y="2500"/>
                  <a:ext cx="56" cy="97"/>
                </a:xfrm>
                <a:prstGeom prst="roundRect">
                  <a:avLst>
                    <a:gd name="adj" fmla="val 17856"/>
                  </a:avLst>
                </a:prstGeom>
                <a:solidFill>
                  <a:srgbClr val="24B0E6"/>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407" name="Oval 38"/>
                <p:cNvSpPr>
                  <a:spLocks noChangeArrowheads="1"/>
                </p:cNvSpPr>
                <p:nvPr/>
              </p:nvSpPr>
              <p:spPr bwMode="auto">
                <a:xfrm>
                  <a:off x="381" y="2513"/>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sp>
              <p:nvSpPr>
                <p:cNvPr id="408" name="Oval 39"/>
                <p:cNvSpPr>
                  <a:spLocks noChangeArrowheads="1"/>
                </p:cNvSpPr>
                <p:nvPr/>
              </p:nvSpPr>
              <p:spPr bwMode="auto">
                <a:xfrm>
                  <a:off x="381" y="2558"/>
                  <a:ext cx="27" cy="27"/>
                </a:xfrm>
                <a:prstGeom prst="ellipse">
                  <a:avLst/>
                </a:prstGeom>
                <a:solidFill>
                  <a:srgbClr val="83D1F5"/>
                </a:solidFill>
                <a:ln>
                  <a:noFill/>
                </a:ln>
                <a:extLst>
                  <a:ext uri="{91240B29-F687-4f45-9708-019B960494DF}">
                    <a14:hiddenLine xmlns="" xmlns:a14="http://schemas.microsoft.com/office/drawing/2010/main" w="12700" algn="ctr">
                      <a:solidFill>
                        <a:srgbClr val="000000"/>
                      </a:solidFill>
                      <a:round/>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algn="ctr" eaLnBrk="1" hangingPunct="1">
                    <a:lnSpc>
                      <a:spcPct val="90000"/>
                    </a:lnSpc>
                    <a:spcBef>
                      <a:spcPct val="0"/>
                    </a:spcBef>
                    <a:buFontTx/>
                    <a:buNone/>
                  </a:pPr>
                  <a:endParaRPr kumimoji="0" lang="ja-JP" altLang="en-US" sz="1600">
                    <a:solidFill>
                      <a:srgbClr val="FFFFFF"/>
                    </a:solidFill>
                  </a:endParaRPr>
                </a:p>
              </p:txBody>
            </p:sp>
          </p:grpSp>
        </p:grpSp>
        <p:sp>
          <p:nvSpPr>
            <p:cNvPr id="402" name="Freeform 40"/>
            <p:cNvSpPr>
              <a:spLocks/>
            </p:cNvSpPr>
            <p:nvPr/>
          </p:nvSpPr>
          <p:spPr bwMode="auto">
            <a:xfrm>
              <a:off x="313" y="2387"/>
              <a:ext cx="701" cy="150"/>
            </a:xfrm>
            <a:custGeom>
              <a:avLst/>
              <a:gdLst>
                <a:gd name="T0" fmla="*/ 64 w 566"/>
                <a:gd name="T1" fmla="*/ 232 h 123"/>
                <a:gd name="T2" fmla="*/ 64 w 566"/>
                <a:gd name="T3" fmla="*/ 232 h 123"/>
                <a:gd name="T4" fmla="*/ 51 w 566"/>
                <a:gd name="T5" fmla="*/ 231 h 123"/>
                <a:gd name="T6" fmla="*/ 40 w 566"/>
                <a:gd name="T7" fmla="*/ 226 h 123"/>
                <a:gd name="T8" fmla="*/ 30 w 566"/>
                <a:gd name="T9" fmla="*/ 219 h 123"/>
                <a:gd name="T10" fmla="*/ 17 w 566"/>
                <a:gd name="T11" fmla="*/ 211 h 123"/>
                <a:gd name="T12" fmla="*/ 9 w 566"/>
                <a:gd name="T13" fmla="*/ 203 h 123"/>
                <a:gd name="T14" fmla="*/ 2 w 566"/>
                <a:gd name="T15" fmla="*/ 193 h 123"/>
                <a:gd name="T16" fmla="*/ 0 w 566"/>
                <a:gd name="T17" fmla="*/ 179 h 123"/>
                <a:gd name="T18" fmla="*/ 0 w 566"/>
                <a:gd name="T19" fmla="*/ 167 h 123"/>
                <a:gd name="T20" fmla="*/ 0 w 566"/>
                <a:gd name="T21" fmla="*/ 167 h 123"/>
                <a:gd name="T22" fmla="*/ 0 w 566"/>
                <a:gd name="T23" fmla="*/ 64 h 123"/>
                <a:gd name="T24" fmla="*/ 0 w 566"/>
                <a:gd name="T25" fmla="*/ 64 h 123"/>
                <a:gd name="T26" fmla="*/ 0 w 566"/>
                <a:gd name="T27" fmla="*/ 53 h 123"/>
                <a:gd name="T28" fmla="*/ 2 w 566"/>
                <a:gd name="T29" fmla="*/ 38 h 123"/>
                <a:gd name="T30" fmla="*/ 9 w 566"/>
                <a:gd name="T31" fmla="*/ 28 h 123"/>
                <a:gd name="T32" fmla="*/ 17 w 566"/>
                <a:gd name="T33" fmla="*/ 19 h 123"/>
                <a:gd name="T34" fmla="*/ 30 w 566"/>
                <a:gd name="T35" fmla="*/ 11 h 123"/>
                <a:gd name="T36" fmla="*/ 40 w 566"/>
                <a:gd name="T37" fmla="*/ 6 h 123"/>
                <a:gd name="T38" fmla="*/ 51 w 566"/>
                <a:gd name="T39" fmla="*/ 0 h 123"/>
                <a:gd name="T40" fmla="*/ 64 w 566"/>
                <a:gd name="T41" fmla="*/ 0 h 123"/>
                <a:gd name="T42" fmla="*/ 1012 w 566"/>
                <a:gd name="T43" fmla="*/ 0 h 123"/>
                <a:gd name="T44" fmla="*/ 1012 w 566"/>
                <a:gd name="T45" fmla="*/ 0 h 123"/>
                <a:gd name="T46" fmla="*/ 1024 w 566"/>
                <a:gd name="T47" fmla="*/ 0 h 123"/>
                <a:gd name="T48" fmla="*/ 1037 w 566"/>
                <a:gd name="T49" fmla="*/ 6 h 123"/>
                <a:gd name="T50" fmla="*/ 1049 w 566"/>
                <a:gd name="T51" fmla="*/ 11 h 123"/>
                <a:gd name="T52" fmla="*/ 1059 w 566"/>
                <a:gd name="T53" fmla="*/ 19 h 123"/>
                <a:gd name="T54" fmla="*/ 1066 w 566"/>
                <a:gd name="T55" fmla="*/ 28 h 123"/>
                <a:gd name="T56" fmla="*/ 1073 w 566"/>
                <a:gd name="T57" fmla="*/ 38 h 123"/>
                <a:gd name="T58" fmla="*/ 1075 w 566"/>
                <a:gd name="T59" fmla="*/ 53 h 123"/>
                <a:gd name="T60" fmla="*/ 1075 w 566"/>
                <a:gd name="T61" fmla="*/ 64 h 123"/>
                <a:gd name="T62" fmla="*/ 1075 w 566"/>
                <a:gd name="T63" fmla="*/ 64 h 123"/>
                <a:gd name="T64" fmla="*/ 1075 w 566"/>
                <a:gd name="T65" fmla="*/ 167 h 123"/>
                <a:gd name="T66" fmla="*/ 1075 w 566"/>
                <a:gd name="T67" fmla="*/ 167 h 123"/>
                <a:gd name="T68" fmla="*/ 1075 w 566"/>
                <a:gd name="T69" fmla="*/ 179 h 123"/>
                <a:gd name="T70" fmla="*/ 1073 w 566"/>
                <a:gd name="T71" fmla="*/ 193 h 123"/>
                <a:gd name="T72" fmla="*/ 1066 w 566"/>
                <a:gd name="T73" fmla="*/ 203 h 123"/>
                <a:gd name="T74" fmla="*/ 1059 w 566"/>
                <a:gd name="T75" fmla="*/ 211 h 123"/>
                <a:gd name="T76" fmla="*/ 1049 w 566"/>
                <a:gd name="T77" fmla="*/ 219 h 123"/>
                <a:gd name="T78" fmla="*/ 1037 w 566"/>
                <a:gd name="T79" fmla="*/ 226 h 123"/>
                <a:gd name="T80" fmla="*/ 1024 w 566"/>
                <a:gd name="T81" fmla="*/ 231 h 123"/>
                <a:gd name="T82" fmla="*/ 1012 w 566"/>
                <a:gd name="T83" fmla="*/ 232 h 123"/>
                <a:gd name="T84" fmla="*/ 64 w 566"/>
                <a:gd name="T85" fmla="*/ 232 h 123"/>
                <a:gd name="T86" fmla="*/ 64 w 566"/>
                <a:gd name="T87" fmla="*/ 232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6"/>
                <a:gd name="T133" fmla="*/ 0 h 123"/>
                <a:gd name="T134" fmla="*/ 566 w 566"/>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6" h="123">
                  <a:moveTo>
                    <a:pt x="34" y="123"/>
                  </a:moveTo>
                  <a:lnTo>
                    <a:pt x="34" y="123"/>
                  </a:lnTo>
                  <a:lnTo>
                    <a:pt x="27" y="122"/>
                  </a:lnTo>
                  <a:lnTo>
                    <a:pt x="21" y="120"/>
                  </a:lnTo>
                  <a:lnTo>
                    <a:pt x="15" y="116"/>
                  </a:lnTo>
                  <a:lnTo>
                    <a:pt x="9" y="112"/>
                  </a:lnTo>
                  <a:lnTo>
                    <a:pt x="5" y="108"/>
                  </a:lnTo>
                  <a:lnTo>
                    <a:pt x="2" y="102"/>
                  </a:lnTo>
                  <a:lnTo>
                    <a:pt x="0" y="95"/>
                  </a:lnTo>
                  <a:lnTo>
                    <a:pt x="0" y="88"/>
                  </a:lnTo>
                  <a:lnTo>
                    <a:pt x="0" y="34"/>
                  </a:lnTo>
                  <a:lnTo>
                    <a:pt x="0" y="28"/>
                  </a:lnTo>
                  <a:lnTo>
                    <a:pt x="2" y="20"/>
                  </a:lnTo>
                  <a:lnTo>
                    <a:pt x="5" y="15"/>
                  </a:lnTo>
                  <a:lnTo>
                    <a:pt x="9" y="10"/>
                  </a:lnTo>
                  <a:lnTo>
                    <a:pt x="15" y="6"/>
                  </a:lnTo>
                  <a:lnTo>
                    <a:pt x="21" y="3"/>
                  </a:lnTo>
                  <a:lnTo>
                    <a:pt x="27" y="0"/>
                  </a:lnTo>
                  <a:lnTo>
                    <a:pt x="34" y="0"/>
                  </a:lnTo>
                  <a:lnTo>
                    <a:pt x="533" y="0"/>
                  </a:lnTo>
                  <a:lnTo>
                    <a:pt x="539" y="0"/>
                  </a:lnTo>
                  <a:lnTo>
                    <a:pt x="546" y="3"/>
                  </a:lnTo>
                  <a:lnTo>
                    <a:pt x="552" y="6"/>
                  </a:lnTo>
                  <a:lnTo>
                    <a:pt x="557" y="10"/>
                  </a:lnTo>
                  <a:lnTo>
                    <a:pt x="561" y="15"/>
                  </a:lnTo>
                  <a:lnTo>
                    <a:pt x="564" y="20"/>
                  </a:lnTo>
                  <a:lnTo>
                    <a:pt x="566" y="28"/>
                  </a:lnTo>
                  <a:lnTo>
                    <a:pt x="566" y="34"/>
                  </a:lnTo>
                  <a:lnTo>
                    <a:pt x="566" y="88"/>
                  </a:lnTo>
                  <a:lnTo>
                    <a:pt x="566" y="95"/>
                  </a:lnTo>
                  <a:lnTo>
                    <a:pt x="564" y="102"/>
                  </a:lnTo>
                  <a:lnTo>
                    <a:pt x="561" y="108"/>
                  </a:lnTo>
                  <a:lnTo>
                    <a:pt x="557" y="112"/>
                  </a:lnTo>
                  <a:lnTo>
                    <a:pt x="552" y="116"/>
                  </a:lnTo>
                  <a:lnTo>
                    <a:pt x="546" y="120"/>
                  </a:lnTo>
                  <a:lnTo>
                    <a:pt x="539" y="122"/>
                  </a:lnTo>
                  <a:lnTo>
                    <a:pt x="533" y="123"/>
                  </a:lnTo>
                  <a:lnTo>
                    <a:pt x="34" y="123"/>
                  </a:lnTo>
                  <a:close/>
                </a:path>
              </a:pathLst>
            </a:custGeom>
            <a:solidFill>
              <a:srgbClr val="003F6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lnSpc>
                  <a:spcPct val="90000"/>
                </a:lnSpc>
                <a:spcBef>
                  <a:spcPct val="20000"/>
                </a:spcBef>
                <a:buFontTx/>
                <a:buChar char="•"/>
                <a:defRPr/>
              </a:pPr>
              <a:endParaRPr lang="ja-JP" altLang="en-US" sz="4267">
                <a:solidFill>
                  <a:srgbClr val="000000"/>
                </a:solidFill>
              </a:endParaRPr>
            </a:p>
          </p:txBody>
        </p:sp>
      </p:grpSp>
      <p:sp>
        <p:nvSpPr>
          <p:cNvPr id="412" name="Text Box 121"/>
          <p:cNvSpPr txBox="1">
            <a:spLocks noChangeArrowheads="1"/>
          </p:cNvSpPr>
          <p:nvPr/>
        </p:nvSpPr>
        <p:spPr bwMode="auto">
          <a:xfrm>
            <a:off x="4337050" y="5969000"/>
            <a:ext cx="1955800" cy="234950"/>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Backup</a:t>
            </a:r>
            <a:endParaRPr kumimoji="0" lang="en-US" altLang="ja-JP" sz="1600" b="1">
              <a:solidFill>
                <a:srgbClr val="FFFFFF"/>
              </a:solidFill>
            </a:endParaRPr>
          </a:p>
        </p:txBody>
      </p:sp>
      <p:sp>
        <p:nvSpPr>
          <p:cNvPr id="413" name="Text Box 122"/>
          <p:cNvSpPr txBox="1">
            <a:spLocks noChangeArrowheads="1"/>
          </p:cNvSpPr>
          <p:nvPr/>
        </p:nvSpPr>
        <p:spPr bwMode="auto">
          <a:xfrm>
            <a:off x="6092825" y="5969000"/>
            <a:ext cx="1516063" cy="258763"/>
          </a:xfrm>
          <a:prstGeom prst="rect">
            <a:avLst/>
          </a:prstGeom>
          <a:noFill/>
          <a:ln>
            <a:noFill/>
          </a:ln>
          <a:effectLst>
            <a:prstShdw prst="shdw17" dist="17961" dir="2700000">
              <a:srgbClr val="4F7D93"/>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FFFFFF"/>
                </a:solidFill>
              </a:rPr>
              <a:t>InfiniBand</a:t>
            </a:r>
            <a:endParaRPr kumimoji="0" lang="en-US" altLang="ja-JP" sz="1600" b="1">
              <a:solidFill>
                <a:srgbClr val="FFFFFF"/>
              </a:solidFill>
            </a:endParaRPr>
          </a:p>
        </p:txBody>
      </p:sp>
      <p:sp>
        <p:nvSpPr>
          <p:cNvPr id="414" name="Rectangle 75"/>
          <p:cNvSpPr>
            <a:spLocks noChangeArrowheads="1"/>
          </p:cNvSpPr>
          <p:nvPr/>
        </p:nvSpPr>
        <p:spPr bwMode="auto">
          <a:xfrm>
            <a:off x="8181975" y="1395413"/>
            <a:ext cx="1789113" cy="387350"/>
          </a:xfrm>
          <a:prstGeom prst="rect">
            <a:avLst/>
          </a:prstGeom>
          <a:solidFill>
            <a:schemeClr val="bg1"/>
          </a:solidFill>
          <a:ln>
            <a:noFill/>
          </a:ln>
          <a:extLst>
            <a:ext uri="{91240B29-F687-4f45-9708-019B960494DF}">
              <a14:hiddenLine xmlns="" xmlns:a14="http://schemas.microsoft.com/office/drawing/2010/main" w="3175">
                <a:solidFill>
                  <a:srgbClr val="000000"/>
                </a:solidFill>
                <a:miter lim="800000"/>
                <a:headEnd/>
                <a:tailEnd/>
              </a14:hiddenLine>
            </a:ext>
          </a:extLst>
        </p:spPr>
        <p:txBody>
          <a:bodyPr wrap="none" anchor="ct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endParaRPr kumimoji="0" lang="ja-JP" altLang="en-US" sz="1600">
              <a:solidFill>
                <a:srgbClr val="000000"/>
              </a:solidFill>
            </a:endParaRPr>
          </a:p>
        </p:txBody>
      </p:sp>
      <p:sp>
        <p:nvSpPr>
          <p:cNvPr id="415" name="Rectangle 124"/>
          <p:cNvSpPr>
            <a:spLocks noChangeArrowheads="1"/>
          </p:cNvSpPr>
          <p:nvPr/>
        </p:nvSpPr>
        <p:spPr bwMode="auto">
          <a:xfrm>
            <a:off x="8197850" y="1430338"/>
            <a:ext cx="207645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defTabSz="1217613">
              <a:spcBef>
                <a:spcPct val="20000"/>
              </a:spcBef>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defTabSz="1217613">
              <a:spcBef>
                <a:spcPct val="20000"/>
              </a:spcBef>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defTabSz="1217613">
              <a:spcBef>
                <a:spcPct val="20000"/>
              </a:spcBef>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defTabSz="1217613">
              <a:spcBef>
                <a:spcPct val="20000"/>
              </a:spcBef>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defTabSz="1217613"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90000"/>
              </a:lnSpc>
              <a:buFontTx/>
              <a:buNone/>
            </a:pPr>
            <a:r>
              <a:rPr kumimoji="0" lang="en-US" altLang="ja-JP" sz="1600">
                <a:solidFill>
                  <a:srgbClr val="000000"/>
                </a:solidFill>
              </a:rPr>
              <a:t>CLI</a:t>
            </a:r>
            <a:endParaRPr kumimoji="0" lang="en-US" altLang="ja-JP" sz="1600" b="1">
              <a:solidFill>
                <a:srgbClr val="000000"/>
              </a:solidFill>
            </a:endParaRPr>
          </a:p>
        </p:txBody>
      </p:sp>
    </p:spTree>
    <p:extLst>
      <p:ext uri="{BB962C8B-B14F-4D97-AF65-F5344CB8AC3E}">
        <p14:creationId xmlns:p14="http://schemas.microsoft.com/office/powerpoint/2010/main" val="397134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セキュリティ</a:t>
            </a:r>
            <a:endParaRPr kumimoji="1" lang="ja-JP" altLang="en-US" dirty="0"/>
          </a:p>
        </p:txBody>
      </p:sp>
      <p:sp>
        <p:nvSpPr>
          <p:cNvPr id="21" name="Text Placeholder 10"/>
          <p:cNvSpPr>
            <a:spLocks noGrp="1"/>
          </p:cNvSpPr>
          <p:nvPr>
            <p:ph type="body" sz="quarter" idx="10"/>
          </p:nvPr>
        </p:nvSpPr>
        <p:spPr>
          <a:xfrm>
            <a:off x="487553" y="1429983"/>
            <a:ext cx="11342379" cy="2142125"/>
          </a:xfrm>
        </p:spPr>
        <p:txBody>
          <a:bodyPr/>
          <a:lstStyle/>
          <a:p>
            <a:r>
              <a:rPr kumimoji="1" lang="ja-JP" altLang="en-US" sz="2400" dirty="0"/>
              <a:t>占有可能な環境（ベアメタル、ストレージ、ネットワーク等）</a:t>
            </a:r>
            <a:endParaRPr kumimoji="1" lang="en-US" altLang="ja-JP" sz="2400" dirty="0"/>
          </a:p>
          <a:p>
            <a:r>
              <a:rPr kumimoji="1" lang="ja-JP" altLang="en-US" sz="2400" dirty="0"/>
              <a:t>国内データセンター（東京</a:t>
            </a:r>
            <a:r>
              <a:rPr kumimoji="1" lang="ja-JP" altLang="en-US" sz="2400" dirty="0" smtClean="0"/>
              <a:t>）</a:t>
            </a:r>
            <a:endParaRPr kumimoji="1" lang="en-US" altLang="ja-JP" sz="2400" dirty="0"/>
          </a:p>
          <a:p>
            <a:r>
              <a:rPr kumimoji="1" lang="ja-JP" altLang="en-US" sz="2400" dirty="0" smtClean="0"/>
              <a:t>業</a:t>
            </a:r>
            <a:r>
              <a:rPr kumimoji="1" lang="ja-JP" altLang="en-US" sz="2400" dirty="0"/>
              <a:t>界固有のセキュリティおよびコンプライアンス基準の対</a:t>
            </a:r>
            <a:r>
              <a:rPr kumimoji="1" lang="ja-JP" altLang="en-US" sz="2400" dirty="0" smtClean="0"/>
              <a:t>応</a:t>
            </a:r>
            <a:endParaRPr kumimoji="1" lang="en-US" altLang="ja-JP" sz="2400" dirty="0" smtClean="0"/>
          </a:p>
          <a:p>
            <a:r>
              <a:rPr kumimoji="1" lang="ja-JP" altLang="en-US" sz="2400" dirty="0"/>
              <a:t>特に金融のお客様では、</a:t>
            </a:r>
            <a:r>
              <a:rPr kumimoji="1" lang="en-US" altLang="ja-JP" sz="2400" dirty="0"/>
              <a:t>FISC</a:t>
            </a:r>
            <a:r>
              <a:rPr kumimoji="1" lang="ja-JP" altLang="en-US" sz="2400" dirty="0"/>
              <a:t>安全対策基準にも適合可</a:t>
            </a:r>
            <a:r>
              <a:rPr kumimoji="1" lang="ja-JP" altLang="en-US" sz="2400" dirty="0" smtClean="0"/>
              <a:t>能</a:t>
            </a:r>
            <a:endParaRPr kumimoji="1" lang="en-US" altLang="ja-JP" sz="2400" dirty="0" smtClean="0"/>
          </a:p>
          <a:p>
            <a:r>
              <a:rPr kumimoji="1" lang="ja-JP" altLang="en-US" sz="2400" dirty="0" smtClean="0"/>
              <a:t>準拠法はニューヨーク州法。日本法で契約も可能（日本</a:t>
            </a:r>
            <a:r>
              <a:rPr kumimoji="1" lang="en-US" altLang="ja-JP" sz="2400" dirty="0" smtClean="0"/>
              <a:t>IBM</a:t>
            </a:r>
            <a:r>
              <a:rPr kumimoji="1" lang="ja-JP" altLang="en-US" sz="2400" dirty="0" smtClean="0"/>
              <a:t>との契約）</a:t>
            </a:r>
            <a:endParaRPr kumimoji="1" lang="en-US" altLang="ja-JP" sz="2400" dirty="0" smtClean="0"/>
          </a:p>
        </p:txBody>
      </p:sp>
      <p:pic>
        <p:nvPicPr>
          <p:cNvPr id="22" name="Picture 4" descr="soc2.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1741" y="3929129"/>
            <a:ext cx="1069392" cy="10693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3" descr="FISMA.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4856" y="5373106"/>
            <a:ext cx="1492071" cy="78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4" descr="credibility_pci-log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38976" y="3983880"/>
            <a:ext cx="1847325" cy="96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1" descr="hipaa-compliance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27084" y="5192840"/>
            <a:ext cx="2189834" cy="1068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3" descr="csalogo.png"/>
          <p:cNvPicPr>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6250549" y="5205157"/>
            <a:ext cx="2288573" cy="976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Rectangle 27"/>
          <p:cNvSpPr/>
          <p:nvPr/>
        </p:nvSpPr>
        <p:spPr>
          <a:xfrm>
            <a:off x="1320447" y="4990555"/>
            <a:ext cx="671979" cy="307777"/>
          </a:xfrm>
          <a:prstGeom prst="rect">
            <a:avLst/>
          </a:prstGeom>
        </p:spPr>
        <p:txBody>
          <a:bodyPr wrap="none">
            <a:spAutoFit/>
          </a:bodyPr>
          <a:lstStyle/>
          <a:p>
            <a:pPr>
              <a:spcBef>
                <a:spcPts val="325"/>
              </a:spcBef>
              <a:buClr>
                <a:srgbClr val="000000"/>
              </a:buClr>
              <a:buFont typeface="Wingdings" panose="05000000000000000000" pitchFamily="2" charset="2"/>
              <a:buNone/>
            </a:pPr>
            <a:r>
              <a:rPr kumimoji="1" lang="en-US" altLang="ja-JP" sz="1400" smtClean="0">
                <a:latin typeface="Segoe UI" panose="020B0502040204020203" pitchFamily="34" charset="0"/>
                <a:ea typeface="Segoe UI" panose="020B0502040204020203" pitchFamily="34" charset="0"/>
                <a:cs typeface="Segoe UI" panose="020B0502040204020203" pitchFamily="34" charset="0"/>
                <a:sym typeface="Arial" panose="020B0604020202020204" pitchFamily="34" charset="0"/>
              </a:rPr>
              <a:t>SOC2 </a:t>
            </a:r>
            <a:endParaRPr kumimoji="1" lang="en-US" altLang="ja-JP" sz="1400" dirty="0">
              <a:latin typeface="Segoe UI" panose="020B0502040204020203" pitchFamily="34" charset="0"/>
              <a:ea typeface="Segoe UI" panose="020B0502040204020203" pitchFamily="34" charset="0"/>
              <a:cs typeface="Segoe UI" panose="020B0502040204020203" pitchFamily="34" charset="0"/>
              <a:sym typeface="Arial" panose="020B0604020202020204" pitchFamily="34" charset="0"/>
            </a:endParaRPr>
          </a:p>
        </p:txBody>
      </p:sp>
      <p:sp>
        <p:nvSpPr>
          <p:cNvPr id="30" name="Rectangle 29"/>
          <p:cNvSpPr/>
          <p:nvPr/>
        </p:nvSpPr>
        <p:spPr>
          <a:xfrm>
            <a:off x="4144895" y="4939326"/>
            <a:ext cx="835485" cy="307777"/>
          </a:xfrm>
          <a:prstGeom prst="rect">
            <a:avLst/>
          </a:prstGeom>
        </p:spPr>
        <p:txBody>
          <a:bodyPr wrap="none">
            <a:spAutoFit/>
          </a:bodyPr>
          <a:lstStyle/>
          <a:p>
            <a:r>
              <a:rPr lang="en-US" altLang="ja-JP" sz="1400" dirty="0" smtClean="0">
                <a:latin typeface="Segoe UI" panose="020B0502040204020203" pitchFamily="34" charset="0"/>
                <a:ea typeface="Segoe UI" panose="020B0502040204020203" pitchFamily="34" charset="0"/>
                <a:cs typeface="Segoe UI" panose="020B0502040204020203" pitchFamily="34" charset="0"/>
              </a:rPr>
              <a:t>PCI-DSS</a:t>
            </a:r>
            <a:endParaRPr lang="ja-JP" altLang="en-US" sz="1400" dirty="0">
              <a:latin typeface="Segoe UI" panose="020B0502040204020203" pitchFamily="34" charset="0"/>
              <a:cs typeface="Segoe UI" panose="020B0502040204020203" pitchFamily="34" charset="0"/>
            </a:endParaRPr>
          </a:p>
        </p:txBody>
      </p:sp>
      <p:sp>
        <p:nvSpPr>
          <p:cNvPr id="31" name="Rectangle 30"/>
          <p:cNvSpPr/>
          <p:nvPr/>
        </p:nvSpPr>
        <p:spPr>
          <a:xfrm>
            <a:off x="1286004" y="6218353"/>
            <a:ext cx="694421" cy="307777"/>
          </a:xfrm>
          <a:prstGeom prst="rect">
            <a:avLst/>
          </a:prstGeom>
        </p:spPr>
        <p:txBody>
          <a:bodyPr wrap="none">
            <a:spAutoFit/>
          </a:bodyPr>
          <a:lstStyle/>
          <a:p>
            <a:r>
              <a:rPr lang="en-US" altLang="ja-JP" sz="1400" dirty="0" smtClean="0">
                <a:latin typeface="Segoe UI" panose="020B0502040204020203" pitchFamily="34" charset="0"/>
                <a:ea typeface="Segoe UI" panose="020B0502040204020203" pitchFamily="34" charset="0"/>
                <a:cs typeface="Segoe UI" panose="020B0502040204020203" pitchFamily="34" charset="0"/>
              </a:rPr>
              <a:t>FISMA</a:t>
            </a:r>
            <a:endParaRPr lang="ja-JP" altLang="en-US" sz="1400" dirty="0">
              <a:latin typeface="Segoe UI" panose="020B0502040204020203" pitchFamily="34" charset="0"/>
              <a:cs typeface="Segoe UI" panose="020B0502040204020203" pitchFamily="34" charset="0"/>
            </a:endParaRPr>
          </a:p>
        </p:txBody>
      </p:sp>
      <p:sp>
        <p:nvSpPr>
          <p:cNvPr id="32" name="Rectangle 31"/>
          <p:cNvSpPr/>
          <p:nvPr/>
        </p:nvSpPr>
        <p:spPr>
          <a:xfrm>
            <a:off x="3705107" y="6089255"/>
            <a:ext cx="1485751" cy="523220"/>
          </a:xfrm>
          <a:prstGeom prst="rect">
            <a:avLst/>
          </a:prstGeom>
        </p:spPr>
        <p:txBody>
          <a:bodyPr wrap="square">
            <a:spAutoFit/>
          </a:bodyPr>
          <a:lstStyle/>
          <a:p>
            <a:pPr algn="ctr" defTabSz="609264" fontAlgn="ctr"/>
            <a:r>
              <a:rPr lang="en-US" altLang="ja-JP" sz="1400" dirty="0">
                <a:latin typeface="Segoe UI" panose="020B0502040204020203" pitchFamily="34" charset="0"/>
                <a:ea typeface="Segoe UI" panose="020B0502040204020203" pitchFamily="34" charset="0"/>
                <a:cs typeface="Segoe UI" panose="020B0502040204020203" pitchFamily="34" charset="0"/>
              </a:rPr>
              <a:t>HIPAA</a:t>
            </a:r>
          </a:p>
          <a:p>
            <a:pPr algn="ctr" defTabSz="609264" fontAlgn="ctr"/>
            <a:r>
              <a:rPr lang="en-US" altLang="ja-JP" sz="1400" dirty="0">
                <a:latin typeface="Segoe UI" panose="020B0502040204020203" pitchFamily="34" charset="0"/>
                <a:ea typeface="Segoe UI" panose="020B0502040204020203" pitchFamily="34" charset="0"/>
                <a:cs typeface="Segoe UI" panose="020B0502040204020203" pitchFamily="34" charset="0"/>
              </a:rPr>
              <a:t>(Healthcare)</a:t>
            </a:r>
          </a:p>
        </p:txBody>
      </p:sp>
      <p:sp>
        <p:nvSpPr>
          <p:cNvPr id="33" name="Rectangle 32"/>
          <p:cNvSpPr/>
          <p:nvPr/>
        </p:nvSpPr>
        <p:spPr>
          <a:xfrm>
            <a:off x="6651959" y="6089255"/>
            <a:ext cx="1485751" cy="523220"/>
          </a:xfrm>
          <a:prstGeom prst="rect">
            <a:avLst/>
          </a:prstGeom>
        </p:spPr>
        <p:txBody>
          <a:bodyPr wrap="square">
            <a:spAutoFit/>
          </a:bodyPr>
          <a:lstStyle/>
          <a:p>
            <a:pPr algn="ctr" defTabSz="609264" fontAlgn="ctr"/>
            <a:r>
              <a:rPr lang="en-US" altLang="ja-JP" sz="1400" dirty="0" smtClean="0">
                <a:latin typeface="Segoe UI" panose="020B0502040204020203" pitchFamily="34" charset="0"/>
                <a:ea typeface="Segoe UI" panose="020B0502040204020203" pitchFamily="34" charset="0"/>
                <a:cs typeface="Segoe UI" panose="020B0502040204020203" pitchFamily="34" charset="0"/>
              </a:rPr>
              <a:t>Cloud Security Alliance</a:t>
            </a:r>
            <a:endParaRPr lang="en-US" altLang="ja-JP" sz="1400" dirty="0">
              <a:latin typeface="Segoe UI" panose="020B0502040204020203" pitchFamily="34" charset="0"/>
              <a:ea typeface="Segoe UI" panose="020B0502040204020203" pitchFamily="34" charset="0"/>
              <a:cs typeface="Segoe UI" panose="020B0502040204020203" pitchFamily="34" charset="0"/>
            </a:endParaRPr>
          </a:p>
        </p:txBody>
      </p:sp>
      <p:pic>
        <p:nvPicPr>
          <p:cNvPr id="16" name="Picture 2" descr="http://vcloud.vmware.com/jp/assets/bltdc2c4bb7f15f07bc/is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1515" y="3991893"/>
            <a:ext cx="1123135" cy="1006628"/>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ectangle 16"/>
          <p:cNvSpPr/>
          <p:nvPr/>
        </p:nvSpPr>
        <p:spPr>
          <a:xfrm>
            <a:off x="6272987" y="5009599"/>
            <a:ext cx="944489" cy="307777"/>
          </a:xfrm>
          <a:prstGeom prst="rect">
            <a:avLst/>
          </a:prstGeom>
        </p:spPr>
        <p:txBody>
          <a:bodyPr wrap="none">
            <a:spAutoFit/>
          </a:bodyPr>
          <a:lstStyle/>
          <a:p>
            <a:r>
              <a:rPr lang="en-US" altLang="ja-JP" sz="1400" dirty="0" smtClean="0">
                <a:latin typeface="Segoe UI" panose="020B0502040204020203" pitchFamily="34" charset="0"/>
                <a:cs typeface="Segoe UI" panose="020B0502040204020203" pitchFamily="34" charset="0"/>
              </a:rPr>
              <a:t>ISO27001</a:t>
            </a:r>
            <a:endParaRPr lang="ja-JP" altLang="en-US" sz="1400" dirty="0">
              <a:latin typeface="Segoe UI" panose="020B0502040204020203" pitchFamily="34" charset="0"/>
              <a:cs typeface="Segoe UI" panose="020B0502040204020203" pitchFamily="34" charset="0"/>
            </a:endParaRPr>
          </a:p>
        </p:txBody>
      </p:sp>
      <p:pic>
        <p:nvPicPr>
          <p:cNvPr id="18" name="Picture 4" descr="https://www.onelogin.com/assets/img/trust/iso-2701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76914" y="4042709"/>
            <a:ext cx="849902" cy="849903"/>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18"/>
          <p:cNvSpPr/>
          <p:nvPr/>
        </p:nvSpPr>
        <p:spPr>
          <a:xfrm>
            <a:off x="9076914" y="4915330"/>
            <a:ext cx="944489" cy="307777"/>
          </a:xfrm>
          <a:prstGeom prst="rect">
            <a:avLst/>
          </a:prstGeom>
        </p:spPr>
        <p:txBody>
          <a:bodyPr wrap="none">
            <a:spAutoFit/>
          </a:bodyPr>
          <a:lstStyle/>
          <a:p>
            <a:r>
              <a:rPr lang="en-US" altLang="ja-JP" sz="1400" dirty="0" smtClean="0">
                <a:latin typeface="Segoe UI" panose="020B0502040204020203" pitchFamily="34" charset="0"/>
                <a:cs typeface="Segoe UI" panose="020B0502040204020203" pitchFamily="34" charset="0"/>
              </a:rPr>
              <a:t>ISO27081</a:t>
            </a:r>
            <a:endParaRPr lang="ja-JP" alt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53650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79056" y="988338"/>
            <a:ext cx="9230713" cy="5755362"/>
          </a:xfrm>
          <a:prstGeom prst="rect">
            <a:avLst/>
          </a:prstGeom>
        </p:spPr>
      </p:pic>
      <p:sp>
        <p:nvSpPr>
          <p:cNvPr id="2" name="Title 1"/>
          <p:cNvSpPr>
            <a:spLocks noGrp="1"/>
          </p:cNvSpPr>
          <p:nvPr>
            <p:ph type="title"/>
          </p:nvPr>
        </p:nvSpPr>
        <p:spPr/>
        <p:txBody>
          <a:bodyPr/>
          <a:lstStyle/>
          <a:p>
            <a:r>
              <a:rPr kumimoji="1" lang="en-US" altLang="ja-JP" dirty="0" smtClean="0">
                <a:ea typeface="Segoe UI" panose="020B0502040204020203" pitchFamily="34" charset="0"/>
              </a:rPr>
              <a:t>30</a:t>
            </a:r>
            <a:r>
              <a:rPr kumimoji="1" lang="ja-JP" altLang="en-US" dirty="0" smtClean="0"/>
              <a:t>日間無料トライアル</a:t>
            </a:r>
            <a:endParaRPr kumimoji="1" lang="ja-JP" altLang="en-US" dirty="0"/>
          </a:p>
        </p:txBody>
      </p:sp>
    </p:spTree>
    <p:extLst>
      <p:ext uri="{BB962C8B-B14F-4D97-AF65-F5344CB8AC3E}">
        <p14:creationId xmlns:p14="http://schemas.microsoft.com/office/powerpoint/2010/main" val="378261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553" y="548640"/>
            <a:ext cx="11701272" cy="553998"/>
          </a:xfrm>
        </p:spPr>
        <p:txBody>
          <a:bodyPr/>
          <a:lstStyle/>
          <a:p>
            <a:r>
              <a:rPr lang="ja-JP" altLang="en-US" dirty="0" smtClean="0">
                <a:latin typeface="Meiryo UI" panose="020B0604030504040204" pitchFamily="50" charset="-128"/>
                <a:ea typeface="Meiryo UI" panose="020B0604030504040204" pitchFamily="50" charset="-128"/>
              </a:rPr>
              <a:t>ベアメタルサーバーのパフォーマンスを実感してみませんか？</a:t>
            </a:r>
            <a:endParaRPr kumimoji="1" lang="ja-JP" altLang="en-US" dirty="0"/>
          </a:p>
        </p:txBody>
      </p:sp>
      <p:sp>
        <p:nvSpPr>
          <p:cNvPr id="3" name="テキスト ボックス 20"/>
          <p:cNvSpPr txBox="1">
            <a:spLocks noChangeArrowheads="1"/>
          </p:cNvSpPr>
          <p:nvPr/>
        </p:nvSpPr>
        <p:spPr bwMode="auto">
          <a:xfrm>
            <a:off x="6124893" y="2117953"/>
            <a:ext cx="5619750" cy="41426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50" charset="-128"/>
              </a:defRPr>
            </a:lvl9pPr>
          </a:lstStyle>
          <a:p>
            <a:pPr marL="342900" indent="-342900">
              <a:spcBef>
                <a:spcPct val="0"/>
              </a:spcBef>
            </a:pPr>
            <a:r>
              <a:rPr lang="ja-JP" altLang="en-US" sz="2000" b="1" dirty="0" smtClean="0">
                <a:solidFill>
                  <a:srgbClr val="990000"/>
                </a:solidFill>
                <a:latin typeface="Segoe UI" panose="020B0502040204020203" pitchFamily="34" charset="0"/>
                <a:ea typeface="メイリオ" panose="020B0604030504040204" pitchFamily="50" charset="-128"/>
                <a:cs typeface="Segoe UI" panose="020B0502040204020203" pitchFamily="34" charset="0"/>
              </a:rPr>
              <a:t>全</a:t>
            </a:r>
            <a:r>
              <a:rPr lang="ja-JP" altLang="en-US" sz="2000" b="1" dirty="0">
                <a:solidFill>
                  <a:srgbClr val="990000"/>
                </a:solidFill>
                <a:latin typeface="Segoe UI" panose="020B0502040204020203" pitchFamily="34" charset="0"/>
                <a:ea typeface="メイリオ" panose="020B0604030504040204" pitchFamily="50" charset="-128"/>
                <a:cs typeface="Segoe UI" panose="020B0502040204020203" pitchFamily="34" charset="0"/>
              </a:rPr>
              <a:t>てのデータセンター</a:t>
            </a:r>
            <a:r>
              <a:rPr lang="ja-JP" altLang="en-US" sz="2000" dirty="0">
                <a:latin typeface="Segoe UI" panose="020B0502040204020203" pitchFamily="34" charset="0"/>
                <a:ea typeface="メイリオ" panose="020B0604030504040204" pitchFamily="50" charset="-128"/>
                <a:cs typeface="Segoe UI" panose="020B0502040204020203" pitchFamily="34" charset="0"/>
              </a:rPr>
              <a:t>で</a:t>
            </a:r>
            <a:r>
              <a:rPr lang="en-US" altLang="ja-JP" sz="2000" dirty="0" smtClean="0">
                <a:latin typeface="Segoe UI" panose="020B0502040204020203" pitchFamily="34" charset="0"/>
                <a:ea typeface="Segoe UI" panose="020B0502040204020203" pitchFamily="34" charset="0"/>
                <a:cs typeface="Segoe UI" panose="020B0502040204020203" pitchFamily="34" charset="0"/>
              </a:rPr>
              <a:t>2016</a:t>
            </a:r>
            <a:r>
              <a:rPr lang="ja-JP" altLang="en-US" sz="2000" dirty="0" smtClean="0">
                <a:latin typeface="Segoe UI" panose="020B0502040204020203" pitchFamily="34" charset="0"/>
                <a:ea typeface="メイリオ" panose="020B0604030504040204" pitchFamily="50" charset="-128"/>
                <a:cs typeface="Segoe UI" panose="020B0502040204020203" pitchFamily="34" charset="0"/>
              </a:rPr>
              <a:t>年</a:t>
            </a:r>
            <a:r>
              <a:rPr lang="ja-JP" altLang="ja-JP" sz="2000" dirty="0">
                <a:latin typeface="Segoe UI" panose="020B0502040204020203" pitchFamily="34" charset="0"/>
                <a:ea typeface="Segoe UI" panose="020B0502040204020203" pitchFamily="34" charset="0"/>
                <a:cs typeface="Segoe UI" panose="020B0502040204020203" pitchFamily="34" charset="0"/>
              </a:rPr>
              <a:t>3</a:t>
            </a:r>
            <a:r>
              <a:rPr lang="ja-JP" altLang="en-US" sz="2000" dirty="0" smtClean="0">
                <a:latin typeface="Segoe UI" panose="020B0502040204020203" pitchFamily="34" charset="0"/>
                <a:ea typeface="メイリオ" panose="020B0604030504040204" pitchFamily="50" charset="-128"/>
                <a:cs typeface="Segoe UI" panose="020B0502040204020203" pitchFamily="34" charset="0"/>
              </a:rPr>
              <a:t>月</a:t>
            </a:r>
            <a:r>
              <a:rPr lang="ja-JP" altLang="ja-JP" sz="2000" dirty="0" smtClean="0">
                <a:latin typeface="Segoe UI" panose="020B0502040204020203" pitchFamily="34" charset="0"/>
                <a:ea typeface="Segoe UI" panose="020B0502040204020203" pitchFamily="34" charset="0"/>
                <a:cs typeface="Segoe UI" panose="020B0502040204020203" pitchFamily="34" charset="0"/>
              </a:rPr>
              <a:t>3</a:t>
            </a:r>
            <a:r>
              <a:rPr lang="en-US" altLang="ja-JP" sz="2000" dirty="0" smtClean="0">
                <a:latin typeface="Segoe UI" panose="020B0502040204020203" pitchFamily="34" charset="0"/>
                <a:ea typeface="Segoe UI" panose="020B0502040204020203" pitchFamily="34" charset="0"/>
                <a:cs typeface="Segoe UI" panose="020B0502040204020203" pitchFamily="34" charset="0"/>
              </a:rPr>
              <a:t>1</a:t>
            </a:r>
            <a:r>
              <a:rPr lang="ja-JP" altLang="en-US" sz="2000" dirty="0" smtClean="0">
                <a:latin typeface="Segoe UI" panose="020B0502040204020203" pitchFamily="34" charset="0"/>
                <a:ea typeface="メイリオ" panose="020B0604030504040204" pitchFamily="50" charset="-128"/>
                <a:cs typeface="Segoe UI" panose="020B0502040204020203" pitchFamily="34" charset="0"/>
              </a:rPr>
              <a:t>日</a:t>
            </a:r>
            <a:r>
              <a:rPr lang="ja-JP" altLang="en-US" sz="2000" dirty="0">
                <a:latin typeface="Segoe UI" panose="020B0502040204020203" pitchFamily="34" charset="0"/>
                <a:ea typeface="メイリオ" panose="020B0604030504040204" pitchFamily="50" charset="-128"/>
                <a:cs typeface="Segoe UI" panose="020B0502040204020203" pitchFamily="34" charset="0"/>
              </a:rPr>
              <a:t>まで利用でき</a:t>
            </a:r>
            <a:r>
              <a:rPr lang="ja-JP" altLang="en-US" sz="2000" dirty="0" smtClean="0">
                <a:latin typeface="Segoe UI" panose="020B0502040204020203" pitchFamily="34" charset="0"/>
                <a:ea typeface="メイリオ" panose="020B0604030504040204" pitchFamily="50" charset="-128"/>
                <a:cs typeface="Segoe UI" panose="020B0502040204020203" pitchFamily="34" charset="0"/>
              </a:rPr>
              <a:t>る</a:t>
            </a:r>
            <a:r>
              <a:rPr lang="en-US" altLang="ja-JP" sz="2000" b="1" dirty="0" smtClean="0">
                <a:solidFill>
                  <a:srgbClr val="990000"/>
                </a:solidFill>
                <a:latin typeface="Segoe UI" panose="020B0502040204020203" pitchFamily="34" charset="0"/>
                <a:ea typeface="メイリオ" panose="020B0604030504040204" pitchFamily="50" charset="-128"/>
                <a:cs typeface="Segoe UI" panose="020B0502040204020203" pitchFamily="34" charset="0"/>
              </a:rPr>
              <a:t>500</a:t>
            </a:r>
            <a:r>
              <a:rPr lang="ja-JP" altLang="en-US" sz="2000" b="1" dirty="0" smtClean="0">
                <a:solidFill>
                  <a:srgbClr val="990000"/>
                </a:solidFill>
                <a:latin typeface="Segoe UI" panose="020B0502040204020203" pitchFamily="34" charset="0"/>
                <a:ea typeface="メイリオ" panose="020B0604030504040204" pitchFamily="50" charset="-128"/>
                <a:cs typeface="Segoe UI" panose="020B0502040204020203" pitchFamily="34" charset="0"/>
              </a:rPr>
              <a:t>ドル割</a:t>
            </a:r>
            <a:r>
              <a:rPr lang="ja-JP" altLang="en-US" sz="2000" b="1" dirty="0">
                <a:solidFill>
                  <a:srgbClr val="990000"/>
                </a:solidFill>
                <a:latin typeface="Segoe UI" panose="020B0502040204020203" pitchFamily="34" charset="0"/>
                <a:ea typeface="メイリオ" panose="020B0604030504040204" pitchFamily="50" charset="-128"/>
                <a:cs typeface="Segoe UI" panose="020B0502040204020203" pitchFamily="34" charset="0"/>
              </a:rPr>
              <a:t>引</a:t>
            </a:r>
            <a:r>
              <a:rPr lang="ja-JP" altLang="en-US" sz="2000" dirty="0">
                <a:latin typeface="Segoe UI" panose="020B0502040204020203" pitchFamily="34" charset="0"/>
                <a:ea typeface="メイリオ" panose="020B0604030504040204" pitchFamily="50" charset="-128"/>
                <a:cs typeface="Segoe UI" panose="020B0502040204020203" pitchFamily="34" charset="0"/>
              </a:rPr>
              <a:t>キャンペー</a:t>
            </a:r>
            <a:r>
              <a:rPr lang="ja-JP" altLang="en-US" sz="2000" dirty="0" smtClean="0">
                <a:latin typeface="Segoe UI" panose="020B0502040204020203" pitchFamily="34" charset="0"/>
                <a:ea typeface="メイリオ" panose="020B0604030504040204" pitchFamily="50" charset="-128"/>
                <a:cs typeface="Segoe UI" panose="020B0502040204020203" pitchFamily="34" charset="0"/>
              </a:rPr>
              <a:t>ン</a:t>
            </a:r>
            <a:endParaRPr lang="en-US" altLang="ja-JP" sz="2000" dirty="0">
              <a:latin typeface="Segoe UI" panose="020B0502040204020203" pitchFamily="34" charset="0"/>
              <a:ea typeface="Segoe UI" panose="020B0502040204020203" pitchFamily="34" charset="0"/>
              <a:cs typeface="Segoe UI" panose="020B0502040204020203" pitchFamily="34" charset="0"/>
            </a:endParaRPr>
          </a:p>
          <a:p>
            <a:pPr marL="342900" indent="-342900">
              <a:spcBef>
                <a:spcPct val="0"/>
              </a:spcBef>
            </a:pPr>
            <a:r>
              <a:rPr lang="ja-JP" altLang="en-US" sz="2000" dirty="0" smtClean="0">
                <a:latin typeface="Segoe UI" panose="020B0502040204020203" pitchFamily="34" charset="0"/>
                <a:ea typeface="メイリオ" panose="020B0604030504040204" pitchFamily="50" charset="-128"/>
                <a:cs typeface="Segoe UI" panose="020B0502040204020203" pitchFamily="34" charset="0"/>
              </a:rPr>
              <a:t>見</a:t>
            </a:r>
            <a:r>
              <a:rPr lang="ja-JP" altLang="en-US" sz="2000" dirty="0">
                <a:latin typeface="Segoe UI" panose="020B0502040204020203" pitchFamily="34" charset="0"/>
                <a:ea typeface="メイリオ" panose="020B0604030504040204" pitchFamily="50" charset="-128"/>
                <a:cs typeface="Segoe UI" panose="020B0502040204020203" pitchFamily="34" charset="0"/>
              </a:rPr>
              <a:t>積もり作成後、</a:t>
            </a:r>
            <a:r>
              <a:rPr lang="en-US" altLang="ja-JP" sz="2000" dirty="0">
                <a:latin typeface="Segoe UI" panose="020B0502040204020203" pitchFamily="34" charset="0"/>
                <a:ea typeface="Segoe UI" panose="020B0502040204020203" pitchFamily="34" charset="0"/>
                <a:cs typeface="Segoe UI" panose="020B0502040204020203" pitchFamily="34" charset="0"/>
              </a:rPr>
              <a:t>Promotional Code: </a:t>
            </a:r>
            <a:r>
              <a:rPr lang="ja-JP" altLang="en-US" sz="2000" dirty="0">
                <a:latin typeface="Segoe UI" panose="020B0502040204020203" pitchFamily="34" charset="0"/>
                <a:ea typeface="メイリオ" panose="020B0604030504040204" pitchFamily="50" charset="-128"/>
                <a:cs typeface="Segoe UI" panose="020B0502040204020203" pitchFamily="34" charset="0"/>
              </a:rPr>
              <a:t>欄</a:t>
            </a:r>
            <a:r>
              <a:rPr lang="ja-JP" altLang="en-US" sz="2000" dirty="0" smtClean="0">
                <a:latin typeface="Segoe UI" panose="020B0502040204020203" pitchFamily="34" charset="0"/>
                <a:ea typeface="メイリオ" panose="020B0604030504040204" pitchFamily="50" charset="-128"/>
                <a:cs typeface="Segoe UI" panose="020B0502040204020203" pitchFamily="34" charset="0"/>
              </a:rPr>
              <a:t>に「</a:t>
            </a:r>
            <a:r>
              <a:rPr lang="en-US" altLang="ja-JP" sz="2000" b="1" dirty="0" smtClean="0">
                <a:solidFill>
                  <a:srgbClr val="990000"/>
                </a:solidFill>
                <a:latin typeface="Segoe UI" panose="020B0502040204020203" pitchFamily="34" charset="0"/>
                <a:ea typeface="Segoe UI" panose="020B0502040204020203" pitchFamily="34" charset="0"/>
                <a:cs typeface="Segoe UI" panose="020B0502040204020203" pitchFamily="34" charset="0"/>
              </a:rPr>
              <a:t>500BUILD</a:t>
            </a:r>
            <a:r>
              <a:rPr lang="ja-JP" altLang="en-US" sz="2000" dirty="0" smtClean="0">
                <a:latin typeface="Segoe UI" panose="020B0502040204020203" pitchFamily="34" charset="0"/>
                <a:ea typeface="メイリオ" panose="020B0604030504040204" pitchFamily="50" charset="-128"/>
                <a:cs typeface="Segoe UI" panose="020B0502040204020203" pitchFamily="34" charset="0"/>
              </a:rPr>
              <a:t>」</a:t>
            </a:r>
            <a:r>
              <a:rPr lang="ja-JP" altLang="en-US" sz="2000" dirty="0">
                <a:latin typeface="Segoe UI" panose="020B0502040204020203" pitchFamily="34" charset="0"/>
                <a:ea typeface="メイリオ" panose="020B0604030504040204" pitchFamily="50" charset="-128"/>
                <a:cs typeface="Segoe UI" panose="020B0502040204020203" pitchFamily="34" charset="0"/>
              </a:rPr>
              <a:t>を入力するだけで割引が適</a:t>
            </a:r>
            <a:r>
              <a:rPr lang="ja-JP" altLang="en-US" sz="2000" dirty="0" smtClean="0">
                <a:latin typeface="Segoe UI" panose="020B0502040204020203" pitchFamily="34" charset="0"/>
                <a:ea typeface="メイリオ" panose="020B0604030504040204" pitchFamily="50" charset="-128"/>
                <a:cs typeface="Segoe UI" panose="020B0502040204020203" pitchFamily="34" charset="0"/>
              </a:rPr>
              <a:t>用</a:t>
            </a:r>
            <a:endParaRPr lang="en-US" altLang="ja-JP" sz="2000" dirty="0" smtClean="0">
              <a:latin typeface="Segoe UI" panose="020B0502040204020203" pitchFamily="34" charset="0"/>
              <a:ea typeface="メイリオ" panose="020B0604030504040204" pitchFamily="50" charset="-128"/>
              <a:cs typeface="Segoe UI" panose="020B0502040204020203" pitchFamily="34" charset="0"/>
            </a:endParaRPr>
          </a:p>
          <a:p>
            <a:pPr marL="342900" indent="-342900">
              <a:spcBef>
                <a:spcPct val="0"/>
              </a:spcBef>
            </a:pPr>
            <a:endParaRPr lang="en-US" altLang="ja-JP" sz="2000" dirty="0" smtClean="0">
              <a:latin typeface="Segoe UI" panose="020B0502040204020203" pitchFamily="34" charset="0"/>
              <a:ea typeface="メイリオ" panose="020B0604030504040204" pitchFamily="50" charset="-128"/>
              <a:cs typeface="Segoe UI" panose="020B0502040204020203" pitchFamily="34" charset="0"/>
            </a:endParaRPr>
          </a:p>
          <a:p>
            <a:pPr marL="342900" indent="-342900">
              <a:spcBef>
                <a:spcPct val="0"/>
              </a:spcBef>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月額課金サービスのみが対象です。</a:t>
            </a:r>
          </a:p>
          <a:p>
            <a:pPr marL="342900" indent="-342900">
              <a:spcBef>
                <a:spcPct val="0"/>
              </a:spcBef>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プロモーションコードは各アカウント</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につき、</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回のみご利用可能です。</a:t>
            </a:r>
          </a:p>
          <a:p>
            <a:pPr marL="342900" indent="-342900">
              <a:spcBef>
                <a:spcPct val="0"/>
              </a:spcBef>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最初のオーダーにのみ</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500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ドル割引が適用されます。（</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500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ドルを越えた分は実費請求となります）</a:t>
            </a:r>
          </a:p>
          <a:p>
            <a:pPr marL="342900" indent="-342900">
              <a:spcBef>
                <a:spcPct val="0"/>
              </a:spcBef>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追加購入したものは割引の対象にはなりません。</a:t>
            </a:r>
          </a:p>
          <a:p>
            <a:pPr marL="342900" indent="-342900">
              <a:spcBef>
                <a:spcPct val="0"/>
              </a:spcBef>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サーバーをキャンセル（削除）する場合は、アニバーサリービリングデートの</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24</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時間前までにキャンセルください。</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a:p>
            <a:pPr>
              <a:buNone/>
              <a:defRPr/>
            </a:pPr>
            <a:r>
              <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詳細</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は上記</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URL</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からご確認ください</a:t>
            </a:r>
            <a:r>
              <a:rPr lang="ja-JP" altLang="en-US" sz="1600"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6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4"/>
          <p:cNvPicPr>
            <a:picLocks noChangeAspect="1"/>
          </p:cNvPicPr>
          <p:nvPr/>
        </p:nvPicPr>
        <p:blipFill rotWithShape="1">
          <a:blip r:embed="rId2"/>
          <a:srcRect l="2986" r="5109"/>
          <a:stretch/>
        </p:blipFill>
        <p:spPr>
          <a:xfrm>
            <a:off x="487553" y="2967450"/>
            <a:ext cx="5254580" cy="3065462"/>
          </a:xfrm>
          <a:prstGeom prst="rect">
            <a:avLst/>
          </a:prstGeom>
        </p:spPr>
      </p:pic>
      <p:sp>
        <p:nvSpPr>
          <p:cNvPr id="6" name="Rectangle 5"/>
          <p:cNvSpPr/>
          <p:nvPr/>
        </p:nvSpPr>
        <p:spPr>
          <a:xfrm>
            <a:off x="1119906" y="2002034"/>
            <a:ext cx="4658839" cy="584775"/>
          </a:xfrm>
          <a:prstGeom prst="rect">
            <a:avLst/>
          </a:prstGeom>
        </p:spPr>
        <p:txBody>
          <a:bodyPr wrap="none">
            <a:spAutoFit/>
          </a:bodyPr>
          <a:lstStyle/>
          <a:p>
            <a:pPr>
              <a:buNone/>
              <a:defRPr/>
            </a:pPr>
            <a:r>
              <a:rPr lang="en-US" altLang="ja-JP" sz="3200" b="1" u="sng" dirty="0">
                <a:solidFill>
                  <a:srgbClr val="0000FF"/>
                </a:solidFill>
                <a:latin typeface="Segoe UI" panose="020B0502040204020203" pitchFamily="34" charset="0"/>
                <a:ea typeface="Meiryo UI" panose="020B0604030504040204" pitchFamily="50" charset="-128"/>
                <a:cs typeface="Segoe UI" panose="020B0502040204020203" pitchFamily="34" charset="0"/>
              </a:rPr>
              <a:t>http://ibm.biz/sl500off</a:t>
            </a:r>
          </a:p>
        </p:txBody>
      </p:sp>
      <p:pic>
        <p:nvPicPr>
          <p:cNvPr id="7" name="Picture 2" descr="C:\Users\Karen\Documents\PPT Templates\Moderna Icons\Moderna Powerpoint Presentation\icons (png)\white\cloud.png"/>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87553" y="2002034"/>
            <a:ext cx="632353" cy="632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487553" y="1175502"/>
            <a:ext cx="6811480" cy="523220"/>
          </a:xfrm>
          <a:prstGeom prst="rect">
            <a:avLst/>
          </a:prstGeom>
        </p:spPr>
        <p:txBody>
          <a:bodyPr wrap="none">
            <a:spAutoFit/>
          </a:bodyPr>
          <a:lstStyle/>
          <a:p>
            <a:pPr marL="342900" indent="-342900">
              <a:spcBef>
                <a:spcPct val="0"/>
              </a:spcBef>
            </a:pPr>
            <a:r>
              <a:rPr lang="en-US" altLang="ja-JP" sz="2800" b="1" dirty="0" smtClean="0">
                <a:solidFill>
                  <a:srgbClr val="009EE2"/>
                </a:solidFill>
                <a:latin typeface="Segoe UI" panose="020B0502040204020203" pitchFamily="34" charset="0"/>
                <a:ea typeface="Segoe UI" panose="020B0502040204020203" pitchFamily="34" charset="0"/>
                <a:cs typeface="Segoe UI" panose="020B0502040204020203" pitchFamily="34" charset="0"/>
              </a:rPr>
              <a:t>500</a:t>
            </a:r>
            <a:r>
              <a:rPr lang="ja-JP" altLang="en-US" sz="2800" b="1" dirty="0">
                <a:solidFill>
                  <a:srgbClr val="009EE2"/>
                </a:solidFill>
                <a:latin typeface="Segoe UI" panose="020B0502040204020203" pitchFamily="34" charset="0"/>
                <a:ea typeface="メイリオ" panose="020B0604030504040204" pitchFamily="50" charset="-128"/>
                <a:cs typeface="Segoe UI" panose="020B0502040204020203" pitchFamily="34" charset="0"/>
              </a:rPr>
              <a:t>ドル割引キャンペー</a:t>
            </a:r>
            <a:r>
              <a:rPr lang="ja-JP" altLang="en-US" sz="2800" b="1" dirty="0" smtClean="0">
                <a:solidFill>
                  <a:srgbClr val="009EE2"/>
                </a:solidFill>
                <a:latin typeface="Segoe UI" panose="020B0502040204020203" pitchFamily="34" charset="0"/>
                <a:ea typeface="メイリオ" panose="020B0604030504040204" pitchFamily="50" charset="-128"/>
                <a:cs typeface="Segoe UI" panose="020B0502040204020203" pitchFamily="34" charset="0"/>
              </a:rPr>
              <a:t>ン</a:t>
            </a:r>
            <a:r>
              <a:rPr lang="ja-JP" altLang="en-US" sz="2800" b="1" dirty="0" smtClean="0">
                <a:solidFill>
                  <a:srgbClr val="009EE2"/>
                </a:solidFill>
                <a:latin typeface="Segoe UI" panose="020B0502040204020203" pitchFamily="34" charset="0"/>
                <a:ea typeface="メイリオ" panose="020B0604030504040204" pitchFamily="50" charset="-128"/>
                <a:cs typeface="Segoe UI" panose="020B0502040204020203" pitchFamily="34" charset="0"/>
              </a:rPr>
              <a:t>（</a:t>
            </a:r>
            <a:r>
              <a:rPr lang="en-US" altLang="ja-JP" sz="2800" b="1" dirty="0">
                <a:solidFill>
                  <a:srgbClr val="009EE2"/>
                </a:solidFill>
                <a:latin typeface="Segoe UI" panose="020B0502040204020203" pitchFamily="34" charset="0"/>
                <a:ea typeface="メイリオ" panose="020B0604030504040204" pitchFamily="50" charset="-128"/>
                <a:cs typeface="Segoe UI" panose="020B0502040204020203" pitchFamily="34" charset="0"/>
              </a:rPr>
              <a:t>6</a:t>
            </a:r>
            <a:r>
              <a:rPr lang="ja-JP" altLang="en-US" sz="2800" b="1" dirty="0" smtClean="0">
                <a:solidFill>
                  <a:srgbClr val="009EE2"/>
                </a:solidFill>
                <a:latin typeface="Segoe UI" panose="020B0502040204020203" pitchFamily="34" charset="0"/>
                <a:ea typeface="メイリオ" panose="020B0604030504040204" pitchFamily="50" charset="-128"/>
                <a:cs typeface="Segoe UI" panose="020B0502040204020203" pitchFamily="34" charset="0"/>
              </a:rPr>
              <a:t>月</a:t>
            </a:r>
            <a:r>
              <a:rPr lang="ja-JP" altLang="ja-JP" sz="2800" b="1" dirty="0" smtClean="0">
                <a:solidFill>
                  <a:srgbClr val="009EE2"/>
                </a:solidFill>
                <a:latin typeface="Segoe UI" panose="020B0502040204020203" pitchFamily="34" charset="0"/>
                <a:ea typeface="メイリオ" panose="020B0604030504040204" pitchFamily="50" charset="-128"/>
                <a:cs typeface="Segoe UI" panose="020B0502040204020203" pitchFamily="34" charset="0"/>
              </a:rPr>
              <a:t>3</a:t>
            </a:r>
            <a:r>
              <a:rPr lang="en-US" altLang="ja-JP" sz="2800" b="1" dirty="0">
                <a:solidFill>
                  <a:srgbClr val="009EE2"/>
                </a:solidFill>
                <a:latin typeface="Segoe UI" panose="020B0502040204020203" pitchFamily="34" charset="0"/>
                <a:ea typeface="メイリオ" panose="020B0604030504040204" pitchFamily="50" charset="-128"/>
                <a:cs typeface="Segoe UI" panose="020B0502040204020203" pitchFamily="34" charset="0"/>
              </a:rPr>
              <a:t>0</a:t>
            </a:r>
            <a:r>
              <a:rPr lang="ja-JP" altLang="en-US" sz="2800" b="1" dirty="0" smtClean="0">
                <a:solidFill>
                  <a:srgbClr val="009EE2"/>
                </a:solidFill>
                <a:latin typeface="Segoe UI" panose="020B0502040204020203" pitchFamily="34" charset="0"/>
                <a:ea typeface="メイリオ" panose="020B0604030504040204" pitchFamily="50" charset="-128"/>
                <a:cs typeface="Segoe UI" panose="020B0502040204020203" pitchFamily="34" charset="0"/>
              </a:rPr>
              <a:t>日</a:t>
            </a:r>
            <a:r>
              <a:rPr lang="ja-JP" altLang="en-US" sz="2800" b="1" dirty="0" smtClean="0">
                <a:solidFill>
                  <a:srgbClr val="009EE2"/>
                </a:solidFill>
                <a:latin typeface="Segoe UI" panose="020B0502040204020203" pitchFamily="34" charset="0"/>
                <a:ea typeface="メイリオ" panose="020B0604030504040204" pitchFamily="50" charset="-128"/>
                <a:cs typeface="Segoe UI" panose="020B0502040204020203" pitchFamily="34" charset="0"/>
              </a:rPr>
              <a:t>迄）</a:t>
            </a:r>
            <a:endParaRPr lang="en-US" altLang="ja-JP" sz="2800" b="1" dirty="0" smtClean="0">
              <a:solidFill>
                <a:srgbClr val="009EE2"/>
              </a:solidFill>
              <a:latin typeface="Segoe UI" panose="020B0502040204020203" pitchFamily="34" charset="0"/>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21359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s3-ap-northeast-1.amazonaws.com/creww/uploads/market/items/softlayer-catalyst/main.png"/>
          <p:cNvPicPr>
            <a:picLocks noChangeAspect="1" noChangeArrowheads="1"/>
          </p:cNvPicPr>
          <p:nvPr/>
        </p:nvPicPr>
        <p:blipFill rotWithShape="1">
          <a:blip r:embed="rId2">
            <a:extLst>
              <a:ext uri="{28A0092B-C50C-407E-A947-70E740481C1C}">
                <a14:useLocalDpi xmlns:a14="http://schemas.microsoft.com/office/drawing/2010/main" val="0"/>
              </a:ext>
            </a:extLst>
          </a:blip>
          <a:srcRect b="21637"/>
          <a:stretch/>
        </p:blipFill>
        <p:spPr bwMode="auto">
          <a:xfrm>
            <a:off x="0" y="1147057"/>
            <a:ext cx="12188825" cy="436374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487553" y="548640"/>
            <a:ext cx="11701272" cy="984885"/>
          </a:xfrm>
        </p:spPr>
        <p:txBody>
          <a:bodyPr/>
          <a:lstStyle/>
          <a:p>
            <a:r>
              <a:rPr kumimoji="1" lang="ja-JP" altLang="en-US" dirty="0" smtClean="0">
                <a:solidFill>
                  <a:schemeClr val="bg1"/>
                </a:solidFill>
              </a:rPr>
              <a:t>スタートアップ支援プログラム</a:t>
            </a:r>
            <a:r>
              <a:rPr kumimoji="1" lang="en-US" altLang="ja-JP" dirty="0" smtClean="0">
                <a:solidFill>
                  <a:schemeClr val="bg1"/>
                </a:solidFill>
              </a:rPr>
              <a:t/>
            </a:r>
            <a:br>
              <a:rPr kumimoji="1" lang="en-US" altLang="ja-JP" dirty="0" smtClean="0">
                <a:solidFill>
                  <a:schemeClr val="bg1"/>
                </a:solidFill>
              </a:rPr>
            </a:br>
            <a:r>
              <a:rPr kumimoji="1" lang="en-US" altLang="ja-JP" sz="2800" b="0" dirty="0" smtClean="0">
                <a:solidFill>
                  <a:schemeClr val="bg1"/>
                </a:solidFill>
                <a:latin typeface="Segoe UI Light"/>
                <a:cs typeface="Segoe UI Light"/>
              </a:rPr>
              <a:t>SoftLayer</a:t>
            </a:r>
            <a:r>
              <a:rPr kumimoji="1" lang="ja-JP" altLang="en-US" sz="2800" b="0" dirty="0" smtClean="0">
                <a:solidFill>
                  <a:schemeClr val="bg1"/>
                </a:solidFill>
                <a:latin typeface="Segoe UI Light"/>
                <a:cs typeface="Segoe UI Light"/>
              </a:rPr>
              <a:t> </a:t>
            </a:r>
            <a:r>
              <a:rPr kumimoji="1" lang="en-US" altLang="ja-JP" sz="2800" b="0" dirty="0" smtClean="0">
                <a:solidFill>
                  <a:schemeClr val="bg1"/>
                </a:solidFill>
                <a:latin typeface="Segoe UI Light"/>
                <a:cs typeface="Segoe UI Light"/>
              </a:rPr>
              <a:t>Catalyst</a:t>
            </a:r>
            <a:r>
              <a:rPr kumimoji="1" lang="ja-JP" altLang="en-US" sz="2800" b="0" dirty="0" smtClean="0">
                <a:solidFill>
                  <a:schemeClr val="bg1"/>
                </a:solidFill>
                <a:latin typeface="Segoe UI Light"/>
                <a:cs typeface="Segoe UI Light"/>
              </a:rPr>
              <a:t> </a:t>
            </a:r>
            <a:r>
              <a:rPr kumimoji="1" lang="en-US" altLang="ja-JP" sz="2800" b="0" dirty="0" smtClean="0">
                <a:solidFill>
                  <a:schemeClr val="bg1"/>
                </a:solidFill>
                <a:latin typeface="Segoe UI Light"/>
                <a:cs typeface="Segoe UI Light"/>
              </a:rPr>
              <a:t>Program</a:t>
            </a:r>
            <a:endParaRPr kumimoji="1" lang="ja-JP" altLang="en-US" sz="2800" b="0" dirty="0">
              <a:solidFill>
                <a:schemeClr val="bg1"/>
              </a:solidFill>
              <a:latin typeface="Segoe UI Light"/>
              <a:cs typeface="Segoe UI Light"/>
            </a:endParaRPr>
          </a:p>
        </p:txBody>
      </p:sp>
      <p:sp>
        <p:nvSpPr>
          <p:cNvPr id="3" name="Content Placeholder 2"/>
          <p:cNvSpPr>
            <a:spLocks noGrp="1"/>
          </p:cNvSpPr>
          <p:nvPr>
            <p:ph idx="1"/>
          </p:nvPr>
        </p:nvSpPr>
        <p:spPr>
          <a:xfrm>
            <a:off x="642536" y="5529678"/>
            <a:ext cx="5699461" cy="1107451"/>
          </a:xfrm>
        </p:spPr>
        <p:txBody>
          <a:bodyPr/>
          <a:lstStyle/>
          <a:p>
            <a:pPr marL="0" indent="0" algn="r">
              <a:buNone/>
            </a:pPr>
            <a:r>
              <a:rPr lang="ja-JP" altLang="en-US" sz="3599" b="1" dirty="0">
                <a:solidFill>
                  <a:srgbClr val="FFFF00"/>
                </a:solidFill>
              </a:rPr>
              <a:t>興味ある方はこちら</a:t>
            </a:r>
            <a:r>
              <a:rPr lang="ja-JP" altLang="en-US" sz="3599" b="1" dirty="0" smtClean="0">
                <a:solidFill>
                  <a:srgbClr val="FFFF00"/>
                </a:solidFill>
              </a:rPr>
              <a:t>まで</a:t>
            </a:r>
            <a:r>
              <a:rPr lang="en-US" altLang="ja-JP" sz="3599" u="sng" dirty="0" smtClean="0">
                <a:solidFill>
                  <a:srgbClr val="FFFF00"/>
                </a:solidFill>
              </a:rPr>
              <a:t>https://</a:t>
            </a:r>
            <a:r>
              <a:rPr lang="en-US" altLang="ja-JP" sz="3599" u="sng" dirty="0" err="1" smtClean="0">
                <a:solidFill>
                  <a:srgbClr val="FFFF00"/>
                </a:solidFill>
              </a:rPr>
              <a:t>ibm.biz</a:t>
            </a:r>
            <a:r>
              <a:rPr lang="en-US" altLang="ja-JP" sz="3599" u="sng" dirty="0" smtClean="0">
                <a:solidFill>
                  <a:srgbClr val="FFFF00"/>
                </a:solidFill>
              </a:rPr>
              <a:t>/</a:t>
            </a:r>
            <a:r>
              <a:rPr lang="en-US" altLang="ja-JP" sz="3599" u="sng" dirty="0" err="1" smtClean="0">
                <a:solidFill>
                  <a:srgbClr val="FFFF00"/>
                </a:solidFill>
              </a:rPr>
              <a:t>slcatalyst</a:t>
            </a:r>
            <a:r>
              <a:rPr lang="ja-JP" altLang="en-US" sz="3599" u="sng" dirty="0" smtClean="0">
                <a:solidFill>
                  <a:srgbClr val="FFFF00"/>
                </a:solidFill>
              </a:rPr>
              <a:t> </a:t>
            </a:r>
            <a:endParaRPr kumimoji="1" lang="ja-JP" altLang="en-US" sz="3599" u="sng" dirty="0">
              <a:solidFill>
                <a:srgbClr val="FFFF00"/>
              </a:solidFill>
            </a:endParaRPr>
          </a:p>
        </p:txBody>
      </p:sp>
      <p:sp>
        <p:nvSpPr>
          <p:cNvPr id="9" name="Rectangle 10"/>
          <p:cNvSpPr>
            <a:spLocks noChangeArrowheads="1"/>
          </p:cNvSpPr>
          <p:nvPr/>
        </p:nvSpPr>
        <p:spPr bwMode="auto">
          <a:xfrm>
            <a:off x="8281417" y="5766780"/>
            <a:ext cx="3155128" cy="4246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algn="ctr">
                <a:solidFill>
                  <a:schemeClr val="tx1"/>
                </a:solidFill>
                <a:prstDash val="sysDot"/>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ts val="500"/>
              </a:spcBef>
              <a:buFont typeface="Arial" panose="020B0604020202020204" pitchFamily="34" charset="0"/>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ts val="500"/>
              </a:spcBef>
              <a:buFont typeface="Arial" panose="020B0604020202020204" pitchFamily="34" charset="0"/>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spcBef>
                <a:spcPct val="0"/>
              </a:spcBef>
              <a:buFontTx/>
              <a:buNone/>
            </a:pPr>
            <a:r>
              <a:rPr kumimoji="0" lang="en-US" altLang="ja-JP" sz="2399" dirty="0">
                <a:solidFill>
                  <a:srgbClr val="FFFFFF"/>
                </a:solidFill>
              </a:rPr>
              <a:t>@</a:t>
            </a:r>
            <a:r>
              <a:rPr kumimoji="0" lang="en-US" altLang="ja-JP" sz="2399" dirty="0" err="1">
                <a:solidFill>
                  <a:srgbClr val="FFFFFF"/>
                </a:solidFill>
              </a:rPr>
              <a:t>kkitase</a:t>
            </a:r>
            <a:endParaRPr kumimoji="0" lang="en-US" altLang="ja-JP" sz="2399" dirty="0">
              <a:solidFill>
                <a:srgbClr val="FFFFFF"/>
              </a:solidFill>
            </a:endParaRPr>
          </a:p>
        </p:txBody>
      </p:sp>
      <p:pic>
        <p:nvPicPr>
          <p:cNvPr id="10" name="Picture 9" descr="C:\Users\Karen\Documents\PPT Templates\Moderna Icons\Moderna Powerpoint Presentation\icons (png)\white\twit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027" y="5669967"/>
            <a:ext cx="561829" cy="5618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p:cNvSpPr/>
          <p:nvPr/>
        </p:nvSpPr>
        <p:spPr>
          <a:xfrm>
            <a:off x="8281417" y="6146093"/>
            <a:ext cx="3155128" cy="461843"/>
          </a:xfrm>
          <a:prstGeom prst="rect">
            <a:avLst/>
          </a:prstGeom>
        </p:spPr>
        <p:txBody>
          <a:bodyPr wrap="none">
            <a:spAutoFit/>
          </a:bodyPr>
          <a:lstStyle/>
          <a:p>
            <a:pPr>
              <a:defRPr/>
            </a:pPr>
            <a:r>
              <a:rPr lang="ja-JP" altLang="en-US" sz="2399" dirty="0">
                <a:solidFill>
                  <a:schemeClr val="bg1"/>
                </a:solidFill>
                <a:latin typeface="+mj-lt"/>
              </a:rPr>
              <a:t>facebook.com/kkitase</a:t>
            </a:r>
          </a:p>
        </p:txBody>
      </p:sp>
      <p:pic>
        <p:nvPicPr>
          <p:cNvPr id="12" name="Picture 6" descr="http://www.internetworld.de/img/1/1/1/9/6/9/Faceboo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0699" y="6174660"/>
            <a:ext cx="518977" cy="431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028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Meiryo" charset="-128"/>
                <a:ea typeface="Meiryo" charset="-128"/>
                <a:cs typeface="Meiryo" charset="-128"/>
              </a:rPr>
              <a:t>日本</a:t>
            </a:r>
            <a:r>
              <a:rPr lang="en-US" altLang="ja-JP" dirty="0" err="1" smtClean="0">
                <a:latin typeface="Meiryo" charset="-128"/>
                <a:ea typeface="Meiryo" charset="-128"/>
                <a:cs typeface="Meiryo" charset="-128"/>
              </a:rPr>
              <a:t>SoftLayer</a:t>
            </a:r>
            <a:r>
              <a:rPr lang="ja-JP" altLang="en-US" dirty="0" smtClean="0">
                <a:latin typeface="Meiryo" charset="-128"/>
                <a:ea typeface="Meiryo" charset="-128"/>
                <a:cs typeface="Meiryo" charset="-128"/>
              </a:rPr>
              <a:t>ユーザー会</a:t>
            </a:r>
            <a:endParaRPr kumimoji="1" lang="ja-JP" altLang="en-US" dirty="0">
              <a:latin typeface="Meiryo" charset="-128"/>
              <a:ea typeface="Meiryo" charset="-128"/>
              <a:cs typeface="Meiryo" charset="-128"/>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356" y="3678938"/>
            <a:ext cx="4634247" cy="2581775"/>
          </a:xfrm>
          <a:prstGeom prst="rect">
            <a:avLst/>
          </a:prstGeom>
        </p:spPr>
      </p:pic>
      <p:pic>
        <p:nvPicPr>
          <p:cNvPr id="5" name="Picture 2" descr="C:\Users\Karen\Documents\PPT Templates\Moderna Icons\Moderna Powerpoint Presentation\icons (png)\white\cloud.png"/>
          <p:cNvPicPr>
            <a:picLocks noChangeAspect="1" noChangeArrowheads="1"/>
          </p:cNvPicPr>
          <p:nvPr/>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814824" y="3320608"/>
            <a:ext cx="362797" cy="362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C:\Users\Karen\Documents\PPT Templates\Moderna Icons\Moderna Powerpoint Presentation\icons (png)\white\mail.png"/>
          <p:cNvPicPr>
            <a:picLocks noChangeAspect="1" noChangeArrowheads="1"/>
          </p:cNvPicPr>
          <p:nvPr/>
        </p:nvPicPr>
        <p: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814823" y="4670406"/>
            <a:ext cx="357800" cy="3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12"/>
          <p:cNvSpPr>
            <a:spLocks/>
          </p:cNvSpPr>
          <p:nvPr/>
        </p:nvSpPr>
        <p:spPr bwMode="auto">
          <a:xfrm>
            <a:off x="6179405" y="3285059"/>
            <a:ext cx="5912505" cy="315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fontAlgn="base">
              <a:spcAft>
                <a:spcPct val="0"/>
              </a:spcAft>
              <a:buFontTx/>
              <a:buNone/>
              <a:defRPr/>
            </a:pPr>
            <a:r>
              <a:rPr lang="en-US" altLang="ja-JP" sz="1799" dirty="0">
                <a:latin typeface="Meiryo" charset="-128"/>
                <a:ea typeface="Meiryo" charset="-128"/>
                <a:cs typeface="Meiryo" charset="-128"/>
                <a:hlinkClick r:id="rId7"/>
              </a:rPr>
              <a:t>jslug.jp</a:t>
            </a:r>
            <a:endParaRPr lang="en-US" altLang="ja-JP" sz="1799" dirty="0">
              <a:latin typeface="Meiryo" charset="-128"/>
              <a:ea typeface="Meiryo" charset="-128"/>
              <a:cs typeface="Meiryo" charset="-128"/>
            </a:endParaRPr>
          </a:p>
          <a:p>
            <a:pPr fontAlgn="base">
              <a:spcAft>
                <a:spcPct val="0"/>
              </a:spcAft>
              <a:buFontTx/>
              <a:buNone/>
              <a:defRPr/>
            </a:pPr>
            <a:r>
              <a:rPr lang="en-US" altLang="ja-JP" sz="1799" u="sng" dirty="0" err="1">
                <a:latin typeface="Meiryo" charset="-128"/>
                <a:ea typeface="Meiryo" charset="-128"/>
                <a:cs typeface="Meiryo" charset="-128"/>
              </a:rPr>
              <a:t>softlayer.connpass.com</a:t>
            </a:r>
            <a:endParaRPr lang="en-US" altLang="ja-JP" sz="1799" u="sng" dirty="0">
              <a:latin typeface="Meiryo" charset="-128"/>
              <a:ea typeface="Meiryo" charset="-128"/>
              <a:cs typeface="Meiryo" charset="-128"/>
            </a:endParaRPr>
          </a:p>
          <a:p>
            <a:pPr fontAlgn="base">
              <a:spcAft>
                <a:spcPct val="0"/>
              </a:spcAft>
              <a:buFontTx/>
              <a:buNone/>
              <a:defRPr/>
            </a:pPr>
            <a:r>
              <a:rPr lang="en-US" altLang="ja-JP" sz="1799" u="sng" dirty="0" err="1">
                <a:latin typeface="Meiryo" charset="-128"/>
                <a:ea typeface="Meiryo" charset="-128"/>
                <a:cs typeface="Meiryo" charset="-128"/>
              </a:rPr>
              <a:t>softlayer.doorkeeper.com</a:t>
            </a:r>
            <a:endParaRPr lang="en-US" altLang="ja-JP" sz="1799" u="sng" dirty="0">
              <a:latin typeface="Meiryo" charset="-128"/>
              <a:ea typeface="Meiryo" charset="-128"/>
              <a:cs typeface="Meiryo" charset="-128"/>
            </a:endParaRPr>
          </a:p>
          <a:p>
            <a:pPr>
              <a:buNone/>
              <a:defRPr/>
            </a:pPr>
            <a:r>
              <a:rPr lang="en-US" altLang="ja-JP" sz="1799" dirty="0" err="1">
                <a:latin typeface="Meiryo" charset="-128"/>
                <a:ea typeface="Meiryo" charset="-128"/>
                <a:cs typeface="Meiryo" charset="-128"/>
              </a:rPr>
              <a:t>facebook.com</a:t>
            </a:r>
            <a:r>
              <a:rPr lang="en-US" altLang="ja-JP" sz="1799" dirty="0">
                <a:latin typeface="Meiryo" charset="-128"/>
                <a:ea typeface="Meiryo" charset="-128"/>
                <a:cs typeface="Meiryo" charset="-128"/>
              </a:rPr>
              <a:t>/groups/jslug</a:t>
            </a:r>
          </a:p>
          <a:p>
            <a:pPr>
              <a:buNone/>
              <a:defRPr/>
            </a:pPr>
            <a:r>
              <a:rPr lang="en-US" altLang="ja-JP" sz="1799" dirty="0">
                <a:latin typeface="Meiryo" charset="-128"/>
                <a:ea typeface="Meiryo" charset="-128"/>
                <a:cs typeface="Meiryo" charset="-128"/>
                <a:hlinkClick r:id="rId8"/>
              </a:rPr>
              <a:t>info@jslug.jp</a:t>
            </a:r>
            <a:endParaRPr lang="en-US" altLang="ja-JP" sz="1799" dirty="0">
              <a:latin typeface="Meiryo" charset="-128"/>
              <a:ea typeface="Meiryo" charset="-128"/>
              <a:cs typeface="Meiryo" charset="-128"/>
            </a:endParaRPr>
          </a:p>
          <a:p>
            <a:pPr>
              <a:buNone/>
              <a:defRPr/>
            </a:pPr>
            <a:r>
              <a:rPr lang="ja-JP" altLang="en-US" sz="1799" dirty="0">
                <a:latin typeface="Meiryo" charset="-128"/>
                <a:ea typeface="Meiryo" charset="-128"/>
                <a:cs typeface="Meiryo" charset="-128"/>
              </a:rPr>
              <a:t>youtube.com/user/softlayerjp</a:t>
            </a:r>
            <a:endParaRPr lang="en-US" altLang="ja-JP" sz="1799" dirty="0">
              <a:latin typeface="Meiryo" charset="-128"/>
              <a:ea typeface="Meiryo" charset="-128"/>
              <a:cs typeface="Meiryo" charset="-128"/>
            </a:endParaRPr>
          </a:p>
          <a:p>
            <a:pPr>
              <a:buNone/>
              <a:defRPr/>
            </a:pPr>
            <a:r>
              <a:rPr lang="en-US" altLang="ja-JP" sz="1799" dirty="0" err="1">
                <a:latin typeface="Meiryo" charset="-128"/>
                <a:ea typeface="Meiryo" charset="-128"/>
                <a:cs typeface="Meiryo" charset="-128"/>
              </a:rPr>
              <a:t>twitter.com</a:t>
            </a:r>
            <a:r>
              <a:rPr lang="en-US" altLang="ja-JP" sz="1799" dirty="0">
                <a:latin typeface="Meiryo" charset="-128"/>
                <a:ea typeface="Meiryo" charset="-128"/>
                <a:cs typeface="Meiryo" charset="-128"/>
              </a:rPr>
              <a:t>/</a:t>
            </a:r>
            <a:r>
              <a:rPr lang="en-US" altLang="ja-JP" sz="1799" dirty="0" err="1">
                <a:latin typeface="Meiryo" charset="-128"/>
                <a:ea typeface="Meiryo" charset="-128"/>
                <a:cs typeface="Meiryo" charset="-128"/>
              </a:rPr>
              <a:t>softlayerjp</a:t>
            </a:r>
            <a:endParaRPr lang="en-US" altLang="ja-JP" sz="1799" dirty="0">
              <a:latin typeface="Meiryo" charset="-128"/>
              <a:ea typeface="Meiryo" charset="-128"/>
              <a:cs typeface="Meiryo" charset="-128"/>
            </a:endParaRPr>
          </a:p>
          <a:p>
            <a:pPr>
              <a:buNone/>
              <a:defRPr/>
            </a:pPr>
            <a:r>
              <a:rPr lang="en-US" altLang="ja-JP" sz="1799" dirty="0" err="1">
                <a:latin typeface="Meiryo" charset="-128"/>
                <a:ea typeface="Meiryo" charset="-128"/>
                <a:cs typeface="Meiryo" charset="-128"/>
              </a:rPr>
              <a:t>qiita.com</a:t>
            </a:r>
            <a:r>
              <a:rPr lang="en-US" altLang="ja-JP" sz="1799" dirty="0">
                <a:latin typeface="Meiryo" charset="-128"/>
                <a:ea typeface="Meiryo" charset="-128"/>
                <a:cs typeface="Meiryo" charset="-128"/>
              </a:rPr>
              <a:t>/tags/</a:t>
            </a:r>
            <a:r>
              <a:rPr lang="en-US" altLang="ja-JP" sz="1799" dirty="0" err="1">
                <a:latin typeface="Meiryo" charset="-128"/>
                <a:ea typeface="Meiryo" charset="-128"/>
                <a:cs typeface="Meiryo" charset="-128"/>
              </a:rPr>
              <a:t>softlayer</a:t>
            </a:r>
            <a:endParaRPr lang="en-US" altLang="ja-JP" sz="1799" dirty="0">
              <a:latin typeface="Meiryo" charset="-128"/>
              <a:ea typeface="Meiryo" charset="-128"/>
              <a:cs typeface="Meiryo" charset="-128"/>
            </a:endParaRPr>
          </a:p>
          <a:p>
            <a:pPr>
              <a:buNone/>
              <a:defRPr/>
            </a:pPr>
            <a:r>
              <a:rPr lang="en-US" altLang="ja-JP" sz="1799" dirty="0" err="1">
                <a:latin typeface="Meiryo" charset="-128"/>
                <a:ea typeface="Meiryo" charset="-128"/>
                <a:cs typeface="Meiryo" charset="-128"/>
              </a:rPr>
              <a:t>ja.stackoverflow.com</a:t>
            </a:r>
            <a:r>
              <a:rPr lang="en-US" altLang="ja-JP" sz="1799" dirty="0">
                <a:latin typeface="Meiryo" charset="-128"/>
                <a:ea typeface="Meiryo" charset="-128"/>
                <a:cs typeface="Meiryo" charset="-128"/>
              </a:rPr>
              <a:t>/questions/tagged/</a:t>
            </a:r>
            <a:r>
              <a:rPr lang="en-US" altLang="ja-JP" sz="1799" dirty="0" err="1">
                <a:latin typeface="Meiryo" charset="-128"/>
                <a:ea typeface="Meiryo" charset="-128"/>
                <a:cs typeface="Meiryo" charset="-128"/>
              </a:rPr>
              <a:t>softlayer</a:t>
            </a:r>
            <a:endParaRPr lang="en-US" altLang="ja-JP" sz="1799" dirty="0">
              <a:latin typeface="Meiryo" charset="-128"/>
              <a:ea typeface="Meiryo" charset="-128"/>
              <a:cs typeface="Meiryo" charset="-128"/>
            </a:endParaRPr>
          </a:p>
          <a:p>
            <a:pPr>
              <a:buNone/>
              <a:defRPr/>
            </a:pPr>
            <a:r>
              <a:rPr lang="ja-JP" altLang="ja-JP" sz="1799" dirty="0">
                <a:latin typeface="Meiryo" charset="-128"/>
                <a:ea typeface="Meiryo" charset="-128"/>
                <a:cs typeface="Meiryo" charset="-128"/>
              </a:rPr>
              <a:t>s</a:t>
            </a:r>
            <a:r>
              <a:rPr lang="en-US" altLang="ja-JP" sz="1799" dirty="0" err="1">
                <a:latin typeface="Meiryo" charset="-128"/>
                <a:ea typeface="Meiryo" charset="-128"/>
                <a:cs typeface="Meiryo" charset="-128"/>
              </a:rPr>
              <a:t>lack.jslug.jp</a:t>
            </a:r>
            <a:endParaRPr lang="en-US" altLang="ja-JP" sz="1799" dirty="0">
              <a:latin typeface="Meiryo" charset="-128"/>
              <a:ea typeface="Meiryo" charset="-128"/>
              <a:cs typeface="Meiryo" charset="-128"/>
            </a:endParaRPr>
          </a:p>
        </p:txBody>
      </p:sp>
      <p:pic>
        <p:nvPicPr>
          <p:cNvPr id="8" name="Picture 2" descr="http://www.hdicon.com/wp-content/uploads/2011/07/youtube_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84240" y="4969826"/>
            <a:ext cx="396777" cy="396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descr="http://icons.iconarchive.com/icons/limav/flat-gradient-social/512/Twitter-ic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35361" y="5363650"/>
            <a:ext cx="305829" cy="304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6" descr="https://cdn1.iconfinder.com/data/icons/logotypes/32/square-facebook-51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59798" y="4356106"/>
            <a:ext cx="260854" cy="261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図 10"/>
          <p:cNvPicPr>
            <a:picLocks noChangeAspect="1"/>
          </p:cNvPicPr>
          <p:nvPr/>
        </p:nvPicPr>
        <p:blipFill>
          <a:blip r:embed="rId12"/>
          <a:stretch>
            <a:fillRect/>
          </a:stretch>
        </p:blipFill>
        <p:spPr>
          <a:xfrm>
            <a:off x="5860489" y="5707560"/>
            <a:ext cx="262937" cy="262937"/>
          </a:xfrm>
          <a:prstGeom prst="rect">
            <a:avLst/>
          </a:prstGeom>
        </p:spPr>
      </p:pic>
      <p:pic>
        <p:nvPicPr>
          <p:cNvPr id="12" name="図 11"/>
          <p:cNvPicPr>
            <a:picLocks noChangeAspect="1"/>
          </p:cNvPicPr>
          <p:nvPr/>
        </p:nvPicPr>
        <p:blipFill rotWithShape="1">
          <a:blip r:embed="rId13"/>
          <a:srcRect l="15066" t="14863" r="22997" b="16505"/>
          <a:stretch/>
        </p:blipFill>
        <p:spPr>
          <a:xfrm>
            <a:off x="5860025" y="6006200"/>
            <a:ext cx="261326" cy="289576"/>
          </a:xfrm>
          <a:prstGeom prst="rect">
            <a:avLst/>
          </a:prstGeom>
        </p:spPr>
      </p:pic>
      <p:pic>
        <p:nvPicPr>
          <p:cNvPr id="13" name="図 12"/>
          <p:cNvPicPr>
            <a:picLocks noChangeAspect="1"/>
          </p:cNvPicPr>
          <p:nvPr/>
        </p:nvPicPr>
        <p:blipFill>
          <a:blip r:embed="rId14"/>
          <a:stretch>
            <a:fillRect/>
          </a:stretch>
        </p:blipFill>
        <p:spPr>
          <a:xfrm>
            <a:off x="5840763" y="4017164"/>
            <a:ext cx="288892" cy="288892"/>
          </a:xfrm>
          <a:prstGeom prst="rect">
            <a:avLst/>
          </a:prstGeom>
        </p:spPr>
      </p:pic>
      <p:pic>
        <p:nvPicPr>
          <p:cNvPr id="14" name="図 13"/>
          <p:cNvPicPr>
            <a:picLocks noChangeAspect="1"/>
          </p:cNvPicPr>
          <p:nvPr/>
        </p:nvPicPr>
        <p:blipFill>
          <a:blip r:embed="rId15"/>
          <a:stretch>
            <a:fillRect/>
          </a:stretch>
        </p:blipFill>
        <p:spPr>
          <a:xfrm>
            <a:off x="5845199" y="3692453"/>
            <a:ext cx="292720" cy="292720"/>
          </a:xfrm>
          <a:prstGeom prst="rect">
            <a:avLst/>
          </a:prstGeom>
        </p:spPr>
      </p:pic>
      <p:pic>
        <p:nvPicPr>
          <p:cNvPr id="15" name="図 14"/>
          <p:cNvPicPr>
            <a:picLocks noChangeAspect="1"/>
          </p:cNvPicPr>
          <p:nvPr/>
        </p:nvPicPr>
        <p:blipFill>
          <a:blip r:embed="rId16"/>
          <a:stretch>
            <a:fillRect/>
          </a:stretch>
        </p:blipFill>
        <p:spPr>
          <a:xfrm>
            <a:off x="5862970" y="6334626"/>
            <a:ext cx="243919" cy="243919"/>
          </a:xfrm>
          <a:prstGeom prst="rect">
            <a:avLst/>
          </a:prstGeom>
        </p:spPr>
      </p:pic>
      <p:sp>
        <p:nvSpPr>
          <p:cNvPr id="16" name="正方形/長方形 15"/>
          <p:cNvSpPr/>
          <p:nvPr/>
        </p:nvSpPr>
        <p:spPr>
          <a:xfrm>
            <a:off x="603417" y="1685147"/>
            <a:ext cx="10951064" cy="1568843"/>
          </a:xfrm>
          <a:prstGeom prst="rect">
            <a:avLst/>
          </a:prstGeom>
        </p:spPr>
        <p:txBody>
          <a:bodyPr wrap="square">
            <a:spAutoFit/>
          </a:bodyPr>
          <a:lstStyle/>
          <a:p>
            <a:r>
              <a:rPr lang="ja-JP" altLang="en-US" sz="2399" b="1" dirty="0">
                <a:latin typeface="Meiryo" charset="-128"/>
                <a:ea typeface="Meiryo" charset="-128"/>
                <a:cs typeface="Meiryo" charset="-128"/>
              </a:rPr>
              <a:t>参加方法</a:t>
            </a:r>
            <a:endParaRPr lang="en-US" altLang="ja-JP" sz="2399" b="1" dirty="0">
              <a:latin typeface="Meiryo" charset="-128"/>
              <a:ea typeface="Meiryo" charset="-128"/>
              <a:cs typeface="Meiryo" charset="-128"/>
            </a:endParaRPr>
          </a:p>
          <a:p>
            <a:pPr marL="799700" lvl="1" indent="-342729">
              <a:buFont typeface="Arial" charset="0"/>
              <a:buChar char="•"/>
            </a:pPr>
            <a:r>
              <a:rPr lang="en-US" altLang="ja-JP" sz="2399" dirty="0" err="1">
                <a:latin typeface="Meiryo" charset="-128"/>
                <a:ea typeface="Meiryo" charset="-128"/>
                <a:cs typeface="Meiryo" charset="-128"/>
              </a:rPr>
              <a:t>user-join@jslug.jp</a:t>
            </a:r>
            <a:r>
              <a:rPr lang="en-US" altLang="ja-JP" sz="2399" dirty="0">
                <a:latin typeface="Meiryo" charset="-128"/>
                <a:ea typeface="Meiryo" charset="-128"/>
                <a:cs typeface="Meiryo" charset="-128"/>
              </a:rPr>
              <a:t> </a:t>
            </a:r>
            <a:r>
              <a:rPr lang="ja-JP" altLang="en-US" sz="2399" dirty="0">
                <a:latin typeface="Meiryo" charset="-128"/>
                <a:ea typeface="Meiryo" charset="-128"/>
                <a:cs typeface="Meiryo" charset="-128"/>
              </a:rPr>
              <a:t>へ空メール</a:t>
            </a:r>
            <a:endParaRPr lang="en-US" altLang="ja-JP" sz="2399" dirty="0">
              <a:latin typeface="Meiryo" charset="-128"/>
              <a:ea typeface="Meiryo" charset="-128"/>
              <a:cs typeface="Meiryo" charset="-128"/>
            </a:endParaRPr>
          </a:p>
          <a:p>
            <a:pPr marL="799700" lvl="1" indent="-342729">
              <a:buFont typeface="Arial" charset="0"/>
              <a:buChar char="•"/>
            </a:pPr>
            <a:r>
              <a:rPr lang="en-US" altLang="ja-JP" sz="2399" dirty="0" err="1">
                <a:latin typeface="Meiryo" charset="-128"/>
                <a:ea typeface="Meiryo" charset="-128"/>
                <a:cs typeface="Meiryo" charset="-128"/>
              </a:rPr>
              <a:t>facebook.com</a:t>
            </a:r>
            <a:r>
              <a:rPr lang="en-US" altLang="ja-JP" sz="2399" dirty="0">
                <a:latin typeface="Meiryo" charset="-128"/>
                <a:ea typeface="Meiryo" charset="-128"/>
                <a:cs typeface="Meiryo" charset="-128"/>
              </a:rPr>
              <a:t>/groups/</a:t>
            </a:r>
            <a:r>
              <a:rPr lang="en-US" altLang="ja-JP" sz="2399" dirty="0" err="1">
                <a:latin typeface="Meiryo" charset="-128"/>
                <a:ea typeface="Meiryo" charset="-128"/>
                <a:cs typeface="Meiryo" charset="-128"/>
              </a:rPr>
              <a:t>jslug</a:t>
            </a:r>
            <a:r>
              <a:rPr lang="en-US" altLang="ja-JP" sz="2399" dirty="0">
                <a:latin typeface="Meiryo" charset="-128"/>
                <a:ea typeface="Meiryo" charset="-128"/>
                <a:cs typeface="Meiryo" charset="-128"/>
              </a:rPr>
              <a:t> </a:t>
            </a:r>
            <a:r>
              <a:rPr lang="ja-JP" altLang="en-US" sz="2399" dirty="0">
                <a:latin typeface="Meiryo" charset="-128"/>
                <a:ea typeface="Meiryo" charset="-128"/>
                <a:cs typeface="Meiryo" charset="-128"/>
              </a:rPr>
              <a:t>参加申請</a:t>
            </a:r>
            <a:endParaRPr lang="en-US" altLang="ja-JP" sz="2399" dirty="0">
              <a:latin typeface="Meiryo" charset="-128"/>
              <a:ea typeface="Meiryo" charset="-128"/>
              <a:cs typeface="Meiryo" charset="-128"/>
            </a:endParaRPr>
          </a:p>
          <a:p>
            <a:pPr marL="799700" lvl="1" indent="-342729">
              <a:buFont typeface="Arial" charset="0"/>
              <a:buChar char="•"/>
            </a:pPr>
            <a:r>
              <a:rPr lang="en-US" altLang="ja-JP" sz="2399" dirty="0" err="1">
                <a:latin typeface="Meiryo" charset="-128"/>
                <a:ea typeface="Meiryo" charset="-128"/>
                <a:cs typeface="Meiryo" charset="-128"/>
              </a:rPr>
              <a:t>slack.jslug.jp</a:t>
            </a:r>
            <a:r>
              <a:rPr lang="en-US" altLang="ja-JP" sz="2399" dirty="0">
                <a:latin typeface="Meiryo" charset="-128"/>
                <a:ea typeface="Meiryo" charset="-128"/>
                <a:cs typeface="Meiryo" charset="-128"/>
              </a:rPr>
              <a:t> </a:t>
            </a:r>
            <a:r>
              <a:rPr lang="ja-JP" altLang="en-US" sz="2399" dirty="0">
                <a:latin typeface="Meiryo" charset="-128"/>
                <a:ea typeface="Meiryo" charset="-128"/>
                <a:cs typeface="Meiryo" charset="-128"/>
              </a:rPr>
              <a:t>メール登録</a:t>
            </a:r>
            <a:endParaRPr lang="en-US" altLang="ja-JP" sz="2399" dirty="0">
              <a:latin typeface="Meiryo" charset="-128"/>
              <a:ea typeface="Meiryo" charset="-128"/>
              <a:cs typeface="Meiryo" charset="-128"/>
            </a:endParaRPr>
          </a:p>
        </p:txBody>
      </p:sp>
      <p:sp>
        <p:nvSpPr>
          <p:cNvPr id="17" name="正方形/長方形 16"/>
          <p:cNvSpPr/>
          <p:nvPr/>
        </p:nvSpPr>
        <p:spPr>
          <a:xfrm>
            <a:off x="577454" y="982004"/>
            <a:ext cx="10375780" cy="645994"/>
          </a:xfrm>
          <a:prstGeom prst="rect">
            <a:avLst/>
          </a:prstGeom>
        </p:spPr>
        <p:txBody>
          <a:bodyPr wrap="square">
            <a:spAutoFit/>
          </a:bodyPr>
          <a:lstStyle/>
          <a:p>
            <a:r>
              <a:rPr lang="ja-JP" altLang="en-US" sz="1799" dirty="0">
                <a:latin typeface="Meiryo" charset="-128"/>
                <a:ea typeface="Meiryo" charset="-128"/>
                <a:cs typeface="Meiryo" charset="-128"/>
              </a:rPr>
              <a:t>日本語によるSoftLayerに関する情報発信、情報共有を行い、</a:t>
            </a:r>
            <a:endParaRPr lang="en-US" altLang="ja-JP" sz="1799" dirty="0">
              <a:latin typeface="Meiryo" charset="-128"/>
              <a:ea typeface="Meiryo" charset="-128"/>
              <a:cs typeface="Meiryo" charset="-128"/>
            </a:endParaRPr>
          </a:p>
          <a:p>
            <a:r>
              <a:rPr lang="ja-JP" altLang="en-US" sz="1799" dirty="0">
                <a:latin typeface="Meiryo" charset="-128"/>
                <a:ea typeface="Meiryo" charset="-128"/>
                <a:cs typeface="Meiryo" charset="-128"/>
              </a:rPr>
              <a:t>SoftLayer の普及および人材育成に貢献します。</a:t>
            </a:r>
            <a:endParaRPr lang="en-US" altLang="ja-JP" sz="1799" dirty="0">
              <a:latin typeface="Meiryo" charset="-128"/>
              <a:ea typeface="Meiryo" charset="-128"/>
              <a:cs typeface="Meiryo" charset="-128"/>
            </a:endParaRPr>
          </a:p>
        </p:txBody>
      </p:sp>
    </p:spTree>
    <p:extLst>
      <p:ext uri="{BB962C8B-B14F-4D97-AF65-F5344CB8AC3E}">
        <p14:creationId xmlns:p14="http://schemas.microsoft.com/office/powerpoint/2010/main" val="1434788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1587" y="1786"/>
            <a:ext cx="12185652" cy="68544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6"/>
          </a:p>
        </p:txBody>
      </p:sp>
      <p:pic>
        <p:nvPicPr>
          <p:cNvPr id="47107" name="Picture 9"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757" y="2881598"/>
            <a:ext cx="1177312" cy="63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005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ChangeArrowheads="1"/>
          </p:cNvSpPr>
          <p:nvPr/>
        </p:nvSpPr>
        <p:spPr bwMode="auto">
          <a:xfrm>
            <a:off x="1587" y="1786"/>
            <a:ext cx="12185652" cy="68544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000">
                <a:solidFill>
                  <a:schemeClr val="tx1"/>
                </a:solidFill>
                <a:latin typeface="Calibri" panose="020F0502020204030204" pitchFamily="34" charset="0"/>
                <a:ea typeface="ＭＳ Ｐゴシック" panose="020B0600070205080204" pitchFamily="50" charset="-128"/>
              </a:defRPr>
            </a:lvl1pPr>
            <a:lvl2pPr marL="742950" indent="-285750">
              <a:defRPr kumimoji="1" sz="2000">
                <a:solidFill>
                  <a:schemeClr val="tx1"/>
                </a:solidFill>
                <a:latin typeface="Calibri" panose="020F0502020204030204" pitchFamily="34" charset="0"/>
                <a:ea typeface="ＭＳ Ｐゴシック" panose="020B0600070205080204" pitchFamily="50" charset="-128"/>
              </a:defRPr>
            </a:lvl2pPr>
            <a:lvl3pPr marL="1143000" indent="-228600">
              <a:defRPr kumimoji="1" sz="2000">
                <a:solidFill>
                  <a:schemeClr val="tx1"/>
                </a:solidFill>
                <a:latin typeface="Calibri" panose="020F0502020204030204" pitchFamily="34" charset="0"/>
                <a:ea typeface="ＭＳ Ｐゴシック" panose="020B0600070205080204" pitchFamily="50" charset="-128"/>
              </a:defRPr>
            </a:lvl3pPr>
            <a:lvl4pPr marL="1600200" indent="-228600">
              <a:defRPr kumimoji="1" sz="2000">
                <a:solidFill>
                  <a:schemeClr val="tx1"/>
                </a:solidFill>
                <a:latin typeface="Calibri" panose="020F0502020204030204" pitchFamily="34" charset="0"/>
                <a:ea typeface="ＭＳ Ｐゴシック" panose="020B0600070205080204" pitchFamily="50" charset="-128"/>
              </a:defRPr>
            </a:lvl4pPr>
            <a:lvl5pPr marL="2057400" indent="-228600">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buFontTx/>
              <a:buChar char="•"/>
              <a:defRPr/>
            </a:pPr>
            <a:endParaRPr lang="ja-JP" altLang="en-US" sz="2666"/>
          </a:p>
        </p:txBody>
      </p:sp>
      <p:sp>
        <p:nvSpPr>
          <p:cNvPr id="38915" name="Rectangle 4"/>
          <p:cNvSpPr>
            <a:spLocks noChangeArrowheads="1"/>
          </p:cNvSpPr>
          <p:nvPr/>
        </p:nvSpPr>
        <p:spPr bwMode="auto">
          <a:xfrm>
            <a:off x="466483" y="2148556"/>
            <a:ext cx="11219368" cy="4418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1pPr>
            <a:lvl2pPr marL="742950" indent="-285750">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2pPr>
            <a:lvl3pPr marL="1143000" indent="-228600">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3pPr>
            <a:lvl4pPr marL="1600200" indent="-228600">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4pPr>
            <a:lvl5pPr marL="2057400" indent="-228600">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5pPr>
            <a:lvl6pPr marL="2514600" indent="-228600" defTabSz="457200" eaLnBrk="0" fontAlgn="base" hangingPunct="0">
              <a:spcBef>
                <a:spcPct val="0"/>
              </a:spcBef>
              <a:spcAft>
                <a:spcPct val="0"/>
              </a:spcAft>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6pPr>
            <a:lvl7pPr marL="2971800" indent="-228600" defTabSz="457200" eaLnBrk="0" fontAlgn="base" hangingPunct="0">
              <a:spcBef>
                <a:spcPct val="0"/>
              </a:spcBef>
              <a:spcAft>
                <a:spcPct val="0"/>
              </a:spcAft>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7pPr>
            <a:lvl8pPr marL="3429000" indent="-228600" defTabSz="457200" eaLnBrk="0" fontAlgn="base" hangingPunct="0">
              <a:spcBef>
                <a:spcPct val="0"/>
              </a:spcBef>
              <a:spcAft>
                <a:spcPct val="0"/>
              </a:spcAft>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8pPr>
            <a:lvl9pPr marL="3886200" indent="-228600" defTabSz="457200" eaLnBrk="0" fontAlgn="base" hangingPunct="0">
              <a:spcBef>
                <a:spcPct val="0"/>
              </a:spcBef>
              <a:spcAft>
                <a:spcPct val="0"/>
              </a:spcAft>
              <a:tabLst>
                <a:tab pos="-457200" algn="l"/>
                <a:tab pos="457200" algn="l"/>
                <a:tab pos="914400" algn="l"/>
                <a:tab pos="1371600" algn="l"/>
                <a:tab pos="1828800" algn="l"/>
                <a:tab pos="2286000" algn="l"/>
                <a:tab pos="2743200" algn="l"/>
              </a:tabLst>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lnSpc>
                <a:spcPct val="90000"/>
              </a:lnSpc>
              <a:spcBef>
                <a:spcPct val="20000"/>
              </a:spcBef>
              <a:defRPr/>
            </a:pPr>
            <a:r>
              <a:rPr lang="en-US" altLang="ja-JP" sz="1332" dirty="0">
                <a:latin typeface="Segoe UI" panose="020B0502040204020203" pitchFamily="34" charset="0"/>
              </a:rPr>
              <a:t>© Copyright IBM Corporation 2016</a:t>
            </a:r>
          </a:p>
          <a:p>
            <a:pPr eaLnBrk="1" hangingPunct="1">
              <a:lnSpc>
                <a:spcPct val="90000"/>
              </a:lnSpc>
              <a:spcBef>
                <a:spcPct val="20000"/>
              </a:spcBef>
              <a:defRPr/>
            </a:pPr>
            <a:r>
              <a:rPr lang="en-US" altLang="ja-JP" sz="1332" dirty="0">
                <a:latin typeface="Segoe UI" panose="020B0502040204020203" pitchFamily="34" charset="0"/>
              </a:rPr>
              <a:t> </a:t>
            </a:r>
          </a:p>
          <a:p>
            <a:pPr eaLnBrk="1" hangingPunct="1">
              <a:lnSpc>
                <a:spcPct val="90000"/>
              </a:lnSpc>
              <a:spcBef>
                <a:spcPct val="20000"/>
              </a:spcBef>
              <a:defRPr/>
            </a:pPr>
            <a:r>
              <a:rPr lang="en-US" altLang="ja-JP" sz="1332" dirty="0">
                <a:latin typeface="Segoe UI" panose="020B0502040204020203" pitchFamily="34" charset="0"/>
              </a:rPr>
              <a:t>IBM Global Services</a:t>
            </a:r>
          </a:p>
          <a:p>
            <a:pPr eaLnBrk="1" hangingPunct="1">
              <a:lnSpc>
                <a:spcPct val="90000"/>
              </a:lnSpc>
              <a:spcBef>
                <a:spcPct val="20000"/>
              </a:spcBef>
              <a:defRPr/>
            </a:pPr>
            <a:r>
              <a:rPr lang="en-US" altLang="ja-JP" sz="1332" dirty="0">
                <a:latin typeface="Segoe UI" panose="020B0502040204020203" pitchFamily="34" charset="0"/>
              </a:rPr>
              <a:t>Route 100</a:t>
            </a:r>
          </a:p>
          <a:p>
            <a:pPr eaLnBrk="1" hangingPunct="1">
              <a:lnSpc>
                <a:spcPct val="90000"/>
              </a:lnSpc>
              <a:spcBef>
                <a:spcPct val="20000"/>
              </a:spcBef>
              <a:defRPr/>
            </a:pPr>
            <a:r>
              <a:rPr lang="en-US" altLang="ja-JP" sz="1332" dirty="0">
                <a:latin typeface="Segoe UI" panose="020B0502040204020203" pitchFamily="34" charset="0"/>
              </a:rPr>
              <a:t>Somers, NY 10589 U.S.A.</a:t>
            </a:r>
          </a:p>
          <a:p>
            <a:pPr eaLnBrk="1" hangingPunct="1">
              <a:lnSpc>
                <a:spcPct val="90000"/>
              </a:lnSpc>
              <a:spcBef>
                <a:spcPct val="20000"/>
              </a:spcBef>
              <a:defRPr/>
            </a:pPr>
            <a:r>
              <a:rPr lang="en-US" altLang="ja-JP" sz="1332" dirty="0">
                <a:latin typeface="Segoe UI" panose="020B0502040204020203" pitchFamily="34" charset="0"/>
              </a:rPr>
              <a:t> </a:t>
            </a:r>
          </a:p>
          <a:p>
            <a:pPr eaLnBrk="1" hangingPunct="1">
              <a:lnSpc>
                <a:spcPct val="90000"/>
              </a:lnSpc>
              <a:spcBef>
                <a:spcPct val="20000"/>
              </a:spcBef>
              <a:defRPr/>
            </a:pPr>
            <a:r>
              <a:rPr lang="en-US" altLang="ja-JP" sz="1332" dirty="0">
                <a:latin typeface="Segoe UI" panose="020B0502040204020203" pitchFamily="34" charset="0"/>
              </a:rPr>
              <a:t>Produced in the United States of America</a:t>
            </a:r>
          </a:p>
          <a:p>
            <a:pPr eaLnBrk="1" hangingPunct="1">
              <a:lnSpc>
                <a:spcPct val="90000"/>
              </a:lnSpc>
              <a:spcBef>
                <a:spcPct val="20000"/>
              </a:spcBef>
              <a:defRPr/>
            </a:pPr>
            <a:r>
              <a:rPr lang="en-US" altLang="ja-JP" sz="1332" dirty="0">
                <a:latin typeface="Segoe UI" panose="020B0502040204020203" pitchFamily="34" charset="0"/>
              </a:rPr>
              <a:t>May 2014</a:t>
            </a:r>
          </a:p>
          <a:p>
            <a:pPr eaLnBrk="1" hangingPunct="1">
              <a:lnSpc>
                <a:spcPct val="90000"/>
              </a:lnSpc>
              <a:spcBef>
                <a:spcPct val="20000"/>
              </a:spcBef>
              <a:defRPr/>
            </a:pPr>
            <a:r>
              <a:rPr lang="en-US" altLang="ja-JP" sz="1332" dirty="0">
                <a:latin typeface="Segoe UI" panose="020B0502040204020203" pitchFamily="34" charset="0"/>
              </a:rPr>
              <a:t>IBM, the IBM logo and ibm.com are trademarks of International Business Machines Corporation in the United States, other countries or both. If these and other IBM trademarked terms are marked on their first occurrence in this information with a trademark symbol (® or TM), these symbols indicate U.S. registered or common law trademarks owned by IBM at the time this information was published. Such trademarks may also be registered or common law trademarks in other countries. Other product, company or service names may be trademarks or service marks of others. A current list of IBM trademarks is available on the web at "Copyright and trademark information" at ibm.com/legal/copytrade.shtml</a:t>
            </a:r>
          </a:p>
          <a:p>
            <a:pPr eaLnBrk="1" hangingPunct="1">
              <a:lnSpc>
                <a:spcPct val="90000"/>
              </a:lnSpc>
              <a:spcBef>
                <a:spcPct val="20000"/>
              </a:spcBef>
              <a:defRPr/>
            </a:pPr>
            <a:r>
              <a:rPr lang="en-US" altLang="ja-JP" sz="1332" dirty="0">
                <a:latin typeface="Segoe UI" panose="020B0502040204020203" pitchFamily="34" charset="0"/>
              </a:rPr>
              <a:t>This document is current as of the initial date of publication and may be changed by IBM at any time. Not all offerings are available in every country in which IBM operates. </a:t>
            </a:r>
          </a:p>
          <a:p>
            <a:pPr eaLnBrk="1" hangingPunct="1">
              <a:lnSpc>
                <a:spcPct val="90000"/>
              </a:lnSpc>
              <a:spcBef>
                <a:spcPct val="20000"/>
              </a:spcBef>
              <a:defRPr/>
            </a:pPr>
            <a:r>
              <a:rPr lang="en-US" altLang="ja-JP" sz="1332" dirty="0">
                <a:latin typeface="Segoe UI" panose="020B0502040204020203" pitchFamily="34" charset="0"/>
              </a:rPr>
              <a:t> </a:t>
            </a:r>
          </a:p>
          <a:p>
            <a:pPr eaLnBrk="1" hangingPunct="1">
              <a:lnSpc>
                <a:spcPct val="90000"/>
              </a:lnSpc>
              <a:spcBef>
                <a:spcPct val="20000"/>
              </a:spcBef>
              <a:defRPr/>
            </a:pPr>
            <a:r>
              <a:rPr lang="en-US" altLang="ja-JP" sz="1332" dirty="0">
                <a:latin typeface="Segoe UI" panose="020B0502040204020203" pitchFamily="34" charset="0"/>
              </a:rPr>
              <a:t>The performance data discussed herein is presented as derived under specific operating conditions. Actual results may vary. It is the user’s responsibility to evaluate and verify the operation of any other products or programs with IBM products and programs. THE INFORMATION IN THIS DOCUMENT IS PROVIDED “AS IS” WITHOUT ANY WARRANTY, EXPRESS OR IMPLIED, INCLUDING WITHOUT ANY WARRANTIES OF MERCHANTABILITY, FITNESS FOR A PARTICULAR PURPOSE AND ANY WARRANTY OR CONDITION OF NON-INFRINGEMENT. IBM products are warranted according to the terms and conditions of the agreements under which they are provided.</a:t>
            </a:r>
          </a:p>
        </p:txBody>
      </p:sp>
    </p:spTree>
    <p:extLst>
      <p:ext uri="{BB962C8B-B14F-4D97-AF65-F5344CB8AC3E}">
        <p14:creationId xmlns:p14="http://schemas.microsoft.com/office/powerpoint/2010/main" val="369698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_DSC0871.png"/>
          <p:cNvPicPr>
            <a:picLocks noChangeAspect="1"/>
          </p:cNvPicPr>
          <p:nvPr/>
        </p:nvPicPr>
        <p:blipFill rotWithShape="1">
          <a:blip r:embed="rId2" cstate="print">
            <a:extLst>
              <a:ext uri="{28A0092B-C50C-407E-A947-70E740481C1C}">
                <a14:useLocalDpi xmlns:a14="http://schemas.microsoft.com/office/drawing/2010/main" val="0"/>
              </a:ext>
            </a:extLst>
          </a:blip>
          <a:srcRect l="6942" t="9501"/>
          <a:stretch/>
        </p:blipFill>
        <p:spPr>
          <a:xfrm>
            <a:off x="7505142" y="0"/>
            <a:ext cx="4683683" cy="6858000"/>
          </a:xfrm>
          <a:prstGeom prst="rect">
            <a:avLst/>
          </a:prstGeom>
        </p:spPr>
      </p:pic>
      <p:sp>
        <p:nvSpPr>
          <p:cNvPr id="17" name="Rectangle 7"/>
          <p:cNvSpPr>
            <a:spLocks noChangeArrowheads="1"/>
          </p:cNvSpPr>
          <p:nvPr/>
        </p:nvSpPr>
        <p:spPr bwMode="auto">
          <a:xfrm>
            <a:off x="618964" y="361163"/>
            <a:ext cx="9068613" cy="11077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lgn="ctr">
                <a:solidFill>
                  <a:schemeClr val="tx1"/>
                </a:solidFill>
                <a:prstDash val="sysDot"/>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ts val="500"/>
              </a:spcBef>
              <a:buFont typeface="Arial" panose="020B0604020202020204" pitchFamily="34" charset="0"/>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ts val="500"/>
              </a:spcBef>
              <a:buFont typeface="Arial" panose="020B0604020202020204" pitchFamily="34" charset="0"/>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spcBef>
                <a:spcPct val="0"/>
              </a:spcBef>
              <a:buFontTx/>
              <a:buNone/>
            </a:pPr>
            <a:r>
              <a:rPr lang="ja-JP" altLang="en-US" sz="4799" b="1" dirty="0">
                <a:solidFill>
                  <a:srgbClr val="FFFFFF"/>
                </a:solidFill>
                <a:cs typeface="Segoe UI" panose="020B0502040204020203" pitchFamily="34" charset="0"/>
              </a:rPr>
              <a:t>北瀬 </a:t>
            </a:r>
            <a:r>
              <a:rPr lang="ja-JP" altLang="en-US" sz="4799" b="1" dirty="0">
                <a:solidFill>
                  <a:srgbClr val="FFC000"/>
                </a:solidFill>
                <a:cs typeface="Segoe UI" panose="020B0502040204020203" pitchFamily="34" charset="0"/>
              </a:rPr>
              <a:t>公</a:t>
            </a:r>
            <a:r>
              <a:rPr lang="ja-JP" altLang="en-US" sz="4799" b="1" dirty="0">
                <a:solidFill>
                  <a:srgbClr val="FFFFFF"/>
                </a:solidFill>
                <a:cs typeface="Segoe UI" panose="020B0502040204020203" pitchFamily="34" charset="0"/>
              </a:rPr>
              <a:t>彦</a:t>
            </a:r>
          </a:p>
          <a:p>
            <a:pPr eaLnBrk="1" hangingPunct="1">
              <a:spcBef>
                <a:spcPct val="0"/>
              </a:spcBef>
              <a:buFontTx/>
              <a:buNone/>
            </a:pPr>
            <a:r>
              <a:rPr lang="en-US" altLang="ja-JP" sz="2599" b="1" dirty="0">
                <a:solidFill>
                  <a:srgbClr val="FFC000"/>
                </a:solidFill>
                <a:ea typeface="Segoe UI" panose="020B0502040204020203" pitchFamily="34" charset="0"/>
                <a:cs typeface="Segoe UI" panose="020B0502040204020203" pitchFamily="34" charset="0"/>
              </a:rPr>
              <a:t>KIMI</a:t>
            </a:r>
            <a:r>
              <a:rPr lang="en-US" altLang="ja-JP" sz="2599" b="1" dirty="0">
                <a:solidFill>
                  <a:srgbClr val="FFFFFF"/>
                </a:solidFill>
                <a:ea typeface="Segoe UI" panose="020B0502040204020203" pitchFamily="34" charset="0"/>
                <a:cs typeface="Segoe UI" panose="020B0502040204020203" pitchFamily="34" charset="0"/>
              </a:rPr>
              <a:t>HIKO </a:t>
            </a:r>
            <a:r>
              <a:rPr lang="en-US" altLang="ja-JP" sz="2599" b="1" dirty="0" smtClean="0">
                <a:solidFill>
                  <a:srgbClr val="FFFFFF"/>
                </a:solidFill>
                <a:ea typeface="Segoe UI" panose="020B0502040204020203" pitchFamily="34" charset="0"/>
                <a:cs typeface="Segoe UI" panose="020B0502040204020203" pitchFamily="34" charset="0"/>
              </a:rPr>
              <a:t>KITASE</a:t>
            </a:r>
            <a:endParaRPr lang="en-US" altLang="ja-JP" sz="2599" b="1" dirty="0">
              <a:solidFill>
                <a:srgbClr val="FFFFFF"/>
              </a:solidFill>
              <a:ea typeface="Segoe UI" panose="020B0502040204020203" pitchFamily="34" charset="0"/>
              <a:cs typeface="Segoe UI" panose="020B0502040204020203" pitchFamily="34" charset="0"/>
            </a:endParaRPr>
          </a:p>
        </p:txBody>
      </p:sp>
      <p:sp>
        <p:nvSpPr>
          <p:cNvPr id="18" name="Rectangle 9"/>
          <p:cNvSpPr>
            <a:spLocks noChangeArrowheads="1"/>
          </p:cNvSpPr>
          <p:nvPr/>
        </p:nvSpPr>
        <p:spPr bwMode="auto">
          <a:xfrm>
            <a:off x="1387113" y="3587401"/>
            <a:ext cx="5978443"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lgn="ctr">
                <a:solidFill>
                  <a:schemeClr val="tx1"/>
                </a:solidFill>
                <a:prstDash val="sysDot"/>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ts val="500"/>
              </a:spcBef>
              <a:buFont typeface="Arial" panose="020B0604020202020204" pitchFamily="34" charset="0"/>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ts val="500"/>
              </a:spcBef>
              <a:buFont typeface="Arial" panose="020B0604020202020204" pitchFamily="34" charset="0"/>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spcBef>
                <a:spcPct val="0"/>
              </a:spcBef>
              <a:buFontTx/>
              <a:buNone/>
            </a:pPr>
            <a:r>
              <a:rPr kumimoji="0" lang="en-US" altLang="ja-JP" dirty="0" err="1" smtClean="0">
                <a:solidFill>
                  <a:srgbClr val="FFFFFF"/>
                </a:solidFill>
                <a:ea typeface="Segoe UI" panose="020B0502040204020203" pitchFamily="34" charset="0"/>
                <a:cs typeface="Segoe UI" panose="020B0502040204020203" pitchFamily="34" charset="0"/>
              </a:rPr>
              <a:t>kitasek@jp.ibm.com</a:t>
            </a:r>
            <a:endParaRPr kumimoji="0" lang="en-US" altLang="ja-JP" dirty="0">
              <a:solidFill>
                <a:srgbClr val="FFFFFF"/>
              </a:solidFill>
              <a:ea typeface="Segoe UI" panose="020B0502040204020203" pitchFamily="34" charset="0"/>
              <a:cs typeface="Segoe UI" panose="020B0502040204020203" pitchFamily="34" charset="0"/>
            </a:endParaRPr>
          </a:p>
        </p:txBody>
      </p:sp>
      <p:sp>
        <p:nvSpPr>
          <p:cNvPr id="19" name="Rectangle 10"/>
          <p:cNvSpPr>
            <a:spLocks noChangeArrowheads="1"/>
          </p:cNvSpPr>
          <p:nvPr/>
        </p:nvSpPr>
        <p:spPr bwMode="auto">
          <a:xfrm>
            <a:off x="1387113" y="4014636"/>
            <a:ext cx="4666035" cy="480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lgn="ctr">
                <a:solidFill>
                  <a:schemeClr val="tx1"/>
                </a:solidFill>
                <a:prstDash val="sysDot"/>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ts val="500"/>
              </a:spcBef>
              <a:buFont typeface="Arial" panose="020B0604020202020204" pitchFamily="34" charset="0"/>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ts val="500"/>
              </a:spcBef>
              <a:buFont typeface="Arial" panose="020B0604020202020204" pitchFamily="34" charset="0"/>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spcBef>
                <a:spcPct val="0"/>
              </a:spcBef>
              <a:buFontTx/>
              <a:buNone/>
            </a:pPr>
            <a:r>
              <a:rPr kumimoji="0" lang="en-US" altLang="ja-JP" dirty="0">
                <a:solidFill>
                  <a:srgbClr val="FFFFFF"/>
                </a:solidFill>
                <a:ea typeface="Segoe UI" panose="020B0502040204020203" pitchFamily="34" charset="0"/>
                <a:cs typeface="Segoe UI" panose="020B0502040204020203" pitchFamily="34" charset="0"/>
              </a:rPr>
              <a:t>@</a:t>
            </a:r>
            <a:r>
              <a:rPr kumimoji="0" lang="en-US" altLang="ja-JP" dirty="0" err="1">
                <a:solidFill>
                  <a:srgbClr val="FFFFFF"/>
                </a:solidFill>
                <a:ea typeface="Segoe UI" panose="020B0502040204020203" pitchFamily="34" charset="0"/>
                <a:cs typeface="Segoe UI" panose="020B0502040204020203" pitchFamily="34" charset="0"/>
              </a:rPr>
              <a:t>kkitase</a:t>
            </a:r>
            <a:endParaRPr kumimoji="0" lang="en-US" altLang="ja-JP" dirty="0">
              <a:solidFill>
                <a:srgbClr val="FFFFFF"/>
              </a:solidFill>
              <a:ea typeface="Segoe UI" panose="020B0502040204020203" pitchFamily="34" charset="0"/>
              <a:cs typeface="Segoe UI" panose="020B0502040204020203" pitchFamily="34" charset="0"/>
            </a:endParaRPr>
          </a:p>
        </p:txBody>
      </p:sp>
      <p:pic>
        <p:nvPicPr>
          <p:cNvPr id="21" name="Picture 5" descr="C:\Users\Karen\Documents\PPT Templates\Moderna Icons\Moderna Powerpoint Presentation\icons (png)\white\twit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23" y="3969582"/>
            <a:ext cx="561829" cy="5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8"/>
          <p:cNvSpPr>
            <a:spLocks noChangeArrowheads="1"/>
          </p:cNvSpPr>
          <p:nvPr/>
        </p:nvSpPr>
        <p:spPr bwMode="auto">
          <a:xfrm>
            <a:off x="804652" y="1578457"/>
            <a:ext cx="6884782"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lgn="ctr">
                <a:solidFill>
                  <a:schemeClr val="tx1"/>
                </a:solidFill>
                <a:prstDash val="sysDot"/>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kumimoji="1" sz="28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1pPr>
            <a:lvl2pPr marL="742950" indent="-285750">
              <a:lnSpc>
                <a:spcPct val="90000"/>
              </a:lnSpc>
              <a:spcBef>
                <a:spcPts val="500"/>
              </a:spcBef>
              <a:buFont typeface="Arial" panose="020B0604020202020204" pitchFamily="34" charset="0"/>
              <a:buChar char="•"/>
              <a:defRPr kumimoji="1" sz="24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2pPr>
            <a:lvl3pPr marL="1143000" indent="-228600">
              <a:lnSpc>
                <a:spcPct val="90000"/>
              </a:lnSpc>
              <a:spcBef>
                <a:spcPts val="500"/>
              </a:spcBef>
              <a:buFont typeface="Arial" panose="020B0604020202020204" pitchFamily="34" charset="0"/>
              <a:buChar char="•"/>
              <a:defRPr kumimoji="1" sz="2000">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3pPr>
            <a:lvl4pPr marL="16002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4pPr>
            <a:lvl5pPr marL="2057400" indent="-228600">
              <a:lnSpc>
                <a:spcPct val="90000"/>
              </a:lnSpc>
              <a:spcBef>
                <a:spcPts val="500"/>
              </a:spcBef>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Segoe UI" panose="020B0502040204020203" pitchFamily="34" charset="0"/>
                <a:ea typeface="メイリオ" panose="020B0604030504040204" pitchFamily="50" charset="-128"/>
                <a:cs typeface="メイリオ" panose="020B0604030504040204" pitchFamily="50" charset="-128"/>
              </a:defRPr>
            </a:lvl9pPr>
          </a:lstStyle>
          <a:p>
            <a:pPr eaLnBrk="1" hangingPunct="1">
              <a:lnSpc>
                <a:spcPct val="100000"/>
              </a:lnSpc>
              <a:spcBef>
                <a:spcPct val="0"/>
              </a:spcBef>
              <a:buFontTx/>
              <a:buNone/>
            </a:pPr>
            <a:r>
              <a:rPr kumimoji="0" lang="ja-JP" altLang="en-US" sz="2000" dirty="0">
                <a:solidFill>
                  <a:srgbClr val="FFFFFF"/>
                </a:solidFill>
                <a:cs typeface="Segoe UI" panose="020B0502040204020203" pitchFamily="34" charset="0"/>
              </a:rPr>
              <a:t>日本</a:t>
            </a:r>
            <a:r>
              <a:rPr kumimoji="0" lang="en-US" altLang="ja-JP" sz="2000" dirty="0">
                <a:solidFill>
                  <a:srgbClr val="FFFFFF"/>
                </a:solidFill>
                <a:ea typeface="Segoe UI" panose="020B0502040204020203" pitchFamily="34" charset="0"/>
                <a:cs typeface="Segoe UI" panose="020B0502040204020203" pitchFamily="34" charset="0"/>
              </a:rPr>
              <a:t>IBM</a:t>
            </a:r>
            <a:r>
              <a:rPr kumimoji="0" lang="ja-JP" altLang="en-US" sz="2000" dirty="0">
                <a:solidFill>
                  <a:srgbClr val="FFFFFF"/>
                </a:solidFill>
                <a:cs typeface="Segoe UI" panose="020B0502040204020203" pitchFamily="34" charset="0"/>
              </a:rPr>
              <a:t>勤務 （前職</a:t>
            </a:r>
            <a:r>
              <a:rPr kumimoji="0" lang="en-US" altLang="ja-JP" sz="2000" dirty="0">
                <a:solidFill>
                  <a:srgbClr val="FFFFFF"/>
                </a:solidFill>
                <a:ea typeface="Segoe UI" panose="020B0502040204020203" pitchFamily="34" charset="0"/>
                <a:cs typeface="Segoe UI" panose="020B0502040204020203" pitchFamily="34" charset="0"/>
              </a:rPr>
              <a:t>: Citrix </a:t>
            </a:r>
            <a:r>
              <a:rPr kumimoji="0" lang="en-US" altLang="ja-JP" sz="2000" dirty="0" smtClean="0">
                <a:solidFill>
                  <a:srgbClr val="FFFFFF"/>
                </a:solidFill>
                <a:ea typeface="Segoe UI" panose="020B0502040204020203" pitchFamily="34" charset="0"/>
                <a:cs typeface="Segoe UI" panose="020B0502040204020203" pitchFamily="34" charset="0"/>
              </a:rPr>
              <a:t>Systems</a:t>
            </a:r>
            <a:r>
              <a:rPr kumimoji="0" lang="ja-JP" altLang="en-US" sz="2000" dirty="0">
                <a:solidFill>
                  <a:srgbClr val="FFFFFF"/>
                </a:solidFill>
                <a:cs typeface="Segoe UI" panose="020B0502040204020203" pitchFamily="34" charset="0"/>
              </a:rPr>
              <a:t>）</a:t>
            </a:r>
          </a:p>
          <a:p>
            <a:pPr eaLnBrk="1" hangingPunct="1">
              <a:lnSpc>
                <a:spcPct val="100000"/>
              </a:lnSpc>
              <a:spcBef>
                <a:spcPct val="0"/>
              </a:spcBef>
              <a:buFontTx/>
              <a:buNone/>
            </a:pPr>
            <a:r>
              <a:rPr kumimoji="0" lang="ja-JP" altLang="en-US" sz="2000" dirty="0">
                <a:solidFill>
                  <a:srgbClr val="FFFFFF"/>
                </a:solidFill>
                <a:cs typeface="Segoe UI" panose="020B0502040204020203" pitchFamily="34" charset="0"/>
              </a:rPr>
              <a:t>マーケティング兼クラウドエバンジェリスト</a:t>
            </a:r>
          </a:p>
          <a:p>
            <a:pPr eaLnBrk="1" hangingPunct="1">
              <a:lnSpc>
                <a:spcPct val="100000"/>
              </a:lnSpc>
              <a:spcBef>
                <a:spcPct val="0"/>
              </a:spcBef>
              <a:buFontTx/>
              <a:buNone/>
            </a:pPr>
            <a:r>
              <a:rPr kumimoji="0" lang="en-US" altLang="ja-JP" sz="2000" dirty="0">
                <a:solidFill>
                  <a:srgbClr val="FFFFFF"/>
                </a:solidFill>
                <a:ea typeface="Segoe UI" panose="020B0502040204020203" pitchFamily="34" charset="0"/>
                <a:cs typeface="Segoe UI" panose="020B0502040204020203" pitchFamily="34" charset="0"/>
              </a:rPr>
              <a:t>IBM</a:t>
            </a:r>
            <a:r>
              <a:rPr kumimoji="0" lang="ja-JP" altLang="en-US" sz="2000" dirty="0">
                <a:solidFill>
                  <a:srgbClr val="FFFFFF"/>
                </a:solidFill>
                <a:cs typeface="Segoe UI" panose="020B0502040204020203" pitchFamily="34" charset="0"/>
              </a:rPr>
              <a:t>クラウド（</a:t>
            </a:r>
            <a:r>
              <a:rPr kumimoji="0" lang="en-US" altLang="ja-JP" sz="2000" dirty="0" smtClean="0">
                <a:solidFill>
                  <a:srgbClr val="FFFFFF"/>
                </a:solidFill>
                <a:ea typeface="Segoe UI" panose="020B0502040204020203" pitchFamily="34" charset="0"/>
                <a:cs typeface="Segoe UI" panose="020B0502040204020203" pitchFamily="34" charset="0"/>
              </a:rPr>
              <a:t>SoftLayer</a:t>
            </a:r>
            <a:r>
              <a:rPr kumimoji="0" lang="ja-JP" altLang="en-US" sz="2000" dirty="0">
                <a:solidFill>
                  <a:srgbClr val="FFFFFF"/>
                </a:solidFill>
                <a:cs typeface="Segoe UI" panose="020B0502040204020203" pitchFamily="34" charset="0"/>
              </a:rPr>
              <a:t>や</a:t>
            </a:r>
            <a:r>
              <a:rPr kumimoji="0" lang="en-US" altLang="ja-JP" sz="2000" dirty="0" smtClean="0">
                <a:solidFill>
                  <a:srgbClr val="FFFFFF"/>
                </a:solidFill>
                <a:ea typeface="Segoe UI" panose="020B0502040204020203" pitchFamily="34" charset="0"/>
                <a:cs typeface="Segoe UI" panose="020B0502040204020203" pitchFamily="34" charset="0"/>
              </a:rPr>
              <a:t>Bluemix</a:t>
            </a:r>
            <a:r>
              <a:rPr kumimoji="0" lang="ja-JP" altLang="en-US" sz="2000" dirty="0" smtClean="0">
                <a:solidFill>
                  <a:srgbClr val="FFFFFF"/>
                </a:solidFill>
                <a:cs typeface="Segoe UI" panose="020B0502040204020203" pitchFamily="34" charset="0"/>
              </a:rPr>
              <a:t>など）</a:t>
            </a:r>
            <a:r>
              <a:rPr kumimoji="0" lang="ja-JP" altLang="en-US" sz="2000" dirty="0">
                <a:solidFill>
                  <a:srgbClr val="FFFFFF"/>
                </a:solidFill>
                <a:cs typeface="Segoe UI" panose="020B0502040204020203" pitchFamily="34" charset="0"/>
              </a:rPr>
              <a:t>を担当</a:t>
            </a:r>
            <a:br>
              <a:rPr kumimoji="0" lang="ja-JP" altLang="en-US" sz="2000" dirty="0">
                <a:solidFill>
                  <a:srgbClr val="FFFFFF"/>
                </a:solidFill>
                <a:cs typeface="Segoe UI" panose="020B0502040204020203" pitchFamily="34" charset="0"/>
              </a:rPr>
            </a:br>
            <a:r>
              <a:rPr kumimoji="0" lang="en-US" altLang="ja-JP" sz="2000" dirty="0" smtClean="0">
                <a:solidFill>
                  <a:srgbClr val="FFFFFF"/>
                </a:solidFill>
                <a:ea typeface="Segoe UI" panose="020B0502040204020203" pitchFamily="34" charset="0"/>
                <a:cs typeface="Segoe UI" panose="020B0502040204020203" pitchFamily="34" charset="0"/>
              </a:rPr>
              <a:t>OSS </a:t>
            </a:r>
            <a:r>
              <a:rPr kumimoji="0" lang="en-US" altLang="ja-JP" sz="2000" dirty="0">
                <a:solidFill>
                  <a:srgbClr val="FFFFFF"/>
                </a:solidFill>
                <a:ea typeface="Segoe UI" panose="020B0502040204020203" pitchFamily="34" charset="0"/>
                <a:cs typeface="Segoe UI" panose="020B0502040204020203" pitchFamily="34" charset="0"/>
              </a:rPr>
              <a:t>/ </a:t>
            </a:r>
            <a:r>
              <a:rPr kumimoji="0" lang="ja-JP" altLang="en-US" sz="2000" dirty="0">
                <a:solidFill>
                  <a:srgbClr val="FFFFFF"/>
                </a:solidFill>
                <a:cs typeface="Segoe UI" panose="020B0502040204020203" pitchFamily="34" charset="0"/>
              </a:rPr>
              <a:t>クラウドコミュニティ支援にも従</a:t>
            </a:r>
            <a:r>
              <a:rPr kumimoji="0" lang="ja-JP" altLang="en-US" sz="2000" dirty="0" smtClean="0">
                <a:solidFill>
                  <a:srgbClr val="FFFFFF"/>
                </a:solidFill>
                <a:cs typeface="Segoe UI" panose="020B0502040204020203" pitchFamily="34" charset="0"/>
              </a:rPr>
              <a:t>事（</a:t>
            </a:r>
            <a:r>
              <a:rPr kumimoji="0" lang="en-US" altLang="ja-JP" sz="2000" dirty="0" smtClean="0">
                <a:solidFill>
                  <a:srgbClr val="FFFFFF"/>
                </a:solidFill>
                <a:ea typeface="Segoe UI" panose="020B0502040204020203" pitchFamily="34" charset="0"/>
                <a:cs typeface="Segoe UI" panose="020B0502040204020203" pitchFamily="34" charset="0"/>
              </a:rPr>
              <a:t>XenServer</a:t>
            </a:r>
            <a:r>
              <a:rPr kumimoji="0" lang="ja-JP" altLang="en-US" sz="2000" dirty="0" smtClean="0">
                <a:solidFill>
                  <a:srgbClr val="FFFFFF"/>
                </a:solidFill>
                <a:cs typeface="Segoe UI" panose="020B0502040204020203" pitchFamily="34" charset="0"/>
              </a:rPr>
              <a:t>や</a:t>
            </a:r>
            <a:r>
              <a:rPr kumimoji="0" lang="en-US" altLang="ja-JP" sz="2000" dirty="0" smtClean="0">
                <a:solidFill>
                  <a:srgbClr val="FFFFFF"/>
                </a:solidFill>
                <a:ea typeface="Segoe UI" panose="020B0502040204020203" pitchFamily="34" charset="0"/>
                <a:cs typeface="Segoe UI" panose="020B0502040204020203" pitchFamily="34" charset="0"/>
              </a:rPr>
              <a:t>Apache CloudStack</a:t>
            </a:r>
            <a:r>
              <a:rPr kumimoji="0" lang="ja-JP" altLang="en-US" sz="2000" dirty="0" smtClean="0">
                <a:solidFill>
                  <a:srgbClr val="FFFFFF"/>
                </a:solidFill>
                <a:cs typeface="Segoe UI" panose="020B0502040204020203" pitchFamily="34" charset="0"/>
              </a:rPr>
              <a:t>など）</a:t>
            </a:r>
            <a:r>
              <a:rPr kumimoji="0" lang="ja-JP" altLang="en-US" sz="2000" dirty="0">
                <a:solidFill>
                  <a:srgbClr val="FFFFFF"/>
                </a:solidFill>
                <a:cs typeface="Segoe UI" panose="020B0502040204020203" pitchFamily="34" charset="0"/>
              </a:rPr>
              <a:t/>
            </a:r>
            <a:br>
              <a:rPr kumimoji="0" lang="ja-JP" altLang="en-US" sz="2000" dirty="0">
                <a:solidFill>
                  <a:srgbClr val="FFFFFF"/>
                </a:solidFill>
                <a:cs typeface="Segoe UI" panose="020B0502040204020203" pitchFamily="34" charset="0"/>
              </a:rPr>
            </a:br>
            <a:r>
              <a:rPr kumimoji="0" lang="ja-JP" altLang="en-US" sz="2000" dirty="0">
                <a:solidFill>
                  <a:srgbClr val="FFFFFF"/>
                </a:solidFill>
                <a:cs typeface="Segoe UI" panose="020B0502040204020203" pitchFamily="34" charset="0"/>
              </a:rPr>
              <a:t>仮想化、クラウド関連の記事執筆、講演多数</a:t>
            </a:r>
          </a:p>
        </p:txBody>
      </p:sp>
      <p:sp>
        <p:nvSpPr>
          <p:cNvPr id="29" name="Rectangle 28"/>
          <p:cNvSpPr/>
          <p:nvPr/>
        </p:nvSpPr>
        <p:spPr>
          <a:xfrm>
            <a:off x="1387113" y="4393949"/>
            <a:ext cx="3645485" cy="523220"/>
          </a:xfrm>
          <a:prstGeom prst="rect">
            <a:avLst/>
          </a:prstGeom>
        </p:spPr>
        <p:txBody>
          <a:bodyPr wrap="none">
            <a:spAutoFit/>
          </a:bodyPr>
          <a:lstStyle/>
          <a:p>
            <a:pPr>
              <a:defRPr/>
            </a:pPr>
            <a:r>
              <a:rPr lang="ja-JP" altLang="en-US" sz="2800" dirty="0">
                <a:solidFill>
                  <a:schemeClr val="bg1"/>
                </a:solidFill>
                <a:latin typeface="Segoe UI" panose="020B0502040204020203" pitchFamily="34" charset="0"/>
                <a:ea typeface="メイリオ" panose="020B0604030504040204" pitchFamily="50" charset="-128"/>
                <a:cs typeface="Segoe UI" panose="020B0502040204020203" pitchFamily="34" charset="0"/>
              </a:rPr>
              <a:t>facebook.com/kkitase</a:t>
            </a:r>
          </a:p>
        </p:txBody>
      </p:sp>
      <p:pic>
        <p:nvPicPr>
          <p:cNvPr id="30" name="Picture 6" descr="http://www.internetworld.de/img/1/1/1/9/6/9/Faceboo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395" y="4457022"/>
            <a:ext cx="518977" cy="431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図 22"/>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06283" y="3666539"/>
            <a:ext cx="449090" cy="287698"/>
          </a:xfrm>
          <a:prstGeom prst="rect">
            <a:avLst/>
          </a:prstGeom>
        </p:spPr>
      </p:pic>
      <p:pic>
        <p:nvPicPr>
          <p:cNvPr id="20" name="Picture 12" descr="すべてわかる仮想化大全2009 (日経BPムック)"/>
          <p:cNvPicPr>
            <a:picLocks noChangeAspect="1" noChangeArrowheads="1"/>
          </p:cNvPicPr>
          <p:nvPr/>
        </p:nvPicPr>
        <p:blipFill rotWithShape="1">
          <a:blip r:embed="rId6">
            <a:extLst>
              <a:ext uri="{28A0092B-C50C-407E-A947-70E740481C1C}">
                <a14:useLocalDpi xmlns:a14="http://schemas.microsoft.com/office/drawing/2010/main" val="0"/>
              </a:ext>
            </a:extLst>
          </a:blip>
          <a:srcRect l="15592" t="13622" r="20712"/>
          <a:stretch/>
        </p:blipFill>
        <p:spPr bwMode="auto">
          <a:xfrm>
            <a:off x="6866305" y="5010848"/>
            <a:ext cx="1313966" cy="1813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6" descr="http://ec2.images-amazon.com/images/I/51tho8TJCVL._SS500_.jpg"/>
          <p:cNvPicPr>
            <a:picLocks noChangeAspect="1" noChangeArrowheads="1"/>
          </p:cNvPicPr>
          <p:nvPr/>
        </p:nvPicPr>
        <p:blipFill rotWithShape="1">
          <a:blip r:embed="rId7">
            <a:extLst>
              <a:ext uri="{28A0092B-C50C-407E-A947-70E740481C1C}">
                <a14:useLocalDpi xmlns:a14="http://schemas.microsoft.com/office/drawing/2010/main" val="0"/>
              </a:ext>
            </a:extLst>
          </a:blip>
          <a:srcRect l="14382" r="12637"/>
          <a:stretch/>
        </p:blipFill>
        <p:spPr bwMode="auto">
          <a:xfrm>
            <a:off x="7834312" y="5014458"/>
            <a:ext cx="1297576" cy="181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8" descr="すべてわかる仮想化大全2011 (日経BPムック)"/>
          <p:cNvPicPr>
            <a:picLocks noChangeAspect="1" noChangeArrowheads="1"/>
          </p:cNvPicPr>
          <p:nvPr/>
        </p:nvPicPr>
        <p:blipFill rotWithShape="1">
          <a:blip r:embed="rId8">
            <a:extLst>
              <a:ext uri="{28A0092B-C50C-407E-A947-70E740481C1C}">
                <a14:useLocalDpi xmlns:a14="http://schemas.microsoft.com/office/drawing/2010/main" val="0"/>
              </a:ext>
            </a:extLst>
          </a:blip>
          <a:srcRect l="12686" r="13028"/>
          <a:stretch/>
        </p:blipFill>
        <p:spPr bwMode="auto">
          <a:xfrm>
            <a:off x="8798646" y="5015310"/>
            <a:ext cx="1326563" cy="1814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4" descr="すべてわかる仮想化大全2012 (日経BPムック)"/>
          <p:cNvPicPr>
            <a:picLocks noChangeAspect="1" noChangeArrowheads="1"/>
          </p:cNvPicPr>
          <p:nvPr/>
        </p:nvPicPr>
        <p:blipFill rotWithShape="1">
          <a:blip r:embed="rId9">
            <a:extLst>
              <a:ext uri="{28A0092B-C50C-407E-A947-70E740481C1C}">
                <a14:useLocalDpi xmlns:a14="http://schemas.microsoft.com/office/drawing/2010/main" val="0"/>
              </a:ext>
            </a:extLst>
          </a:blip>
          <a:srcRect l="12808" r="12585"/>
          <a:stretch/>
        </p:blipFill>
        <p:spPr bwMode="auto">
          <a:xfrm>
            <a:off x="9788331" y="5010849"/>
            <a:ext cx="1322188" cy="1804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 descr="すべてわかる仮想化大全2013 (日経BPムック)"/>
          <p:cNvPicPr>
            <a:picLocks noChangeAspect="1" noChangeArrowheads="1"/>
          </p:cNvPicPr>
          <p:nvPr/>
        </p:nvPicPr>
        <p:blipFill rotWithShape="1">
          <a:blip r:embed="rId10">
            <a:extLst>
              <a:ext uri="{28A0092B-C50C-407E-A947-70E740481C1C}">
                <a14:useLocalDpi xmlns:a14="http://schemas.microsoft.com/office/drawing/2010/main" val="0"/>
              </a:ext>
            </a:extLst>
          </a:blip>
          <a:srcRect l="12572" r="12765"/>
          <a:stretch/>
        </p:blipFill>
        <p:spPr bwMode="auto">
          <a:xfrm>
            <a:off x="10789583" y="5003703"/>
            <a:ext cx="1320786" cy="1798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14" descr="CloudStack_Book_Cover_mid_origina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06587" y="5017713"/>
            <a:ext cx="1399678" cy="1808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20" descr="TH160_64140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9188" y="5017714"/>
            <a:ext cx="1331317" cy="1807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1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815330" y="5017713"/>
            <a:ext cx="1429915" cy="18228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2" descr="表紙"/>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8893" y="5017714"/>
            <a:ext cx="1279507" cy="1807023"/>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図 42"/>
          <p:cNvPicPr>
            <a:picLocks noChangeAspect="1"/>
          </p:cNvPicPr>
          <p:nvPr/>
        </p:nvPicPr>
        <p:blipFill>
          <a:blip r:embed="rId15"/>
          <a:stretch>
            <a:fillRect/>
          </a:stretch>
        </p:blipFill>
        <p:spPr>
          <a:xfrm>
            <a:off x="237856" y="5010848"/>
            <a:ext cx="1128389" cy="1827991"/>
          </a:xfrm>
          <a:prstGeom prst="rect">
            <a:avLst/>
          </a:prstGeom>
        </p:spPr>
      </p:pic>
    </p:spTree>
    <p:extLst>
      <p:ext uri="{BB962C8B-B14F-4D97-AF65-F5344CB8AC3E}">
        <p14:creationId xmlns:p14="http://schemas.microsoft.com/office/powerpoint/2010/main" val="282963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資料</a:t>
            </a:r>
            <a:endParaRPr kumimoji="1" lang="ja-JP" altLang="en-US" dirty="0"/>
          </a:p>
        </p:txBody>
      </p:sp>
      <p:sp>
        <p:nvSpPr>
          <p:cNvPr id="3" name="テキスト プレースホルダー 2"/>
          <p:cNvSpPr>
            <a:spLocks noGrp="1"/>
          </p:cNvSpPr>
          <p:nvPr>
            <p:ph type="body" sz="quarter" idx="10"/>
          </p:nvPr>
        </p:nvSpPr>
        <p:spPr>
          <a:xfrm>
            <a:off x="485297" y="1499605"/>
            <a:ext cx="11342379" cy="3014639"/>
          </a:xfrm>
        </p:spPr>
        <p:txBody>
          <a:bodyPr/>
          <a:lstStyle/>
          <a:p>
            <a:r>
              <a:rPr kumimoji="1" lang="en-US" altLang="ja-JP" dirty="0" err="1">
                <a:latin typeface="Meiryo" charset="-128"/>
                <a:ea typeface="Meiryo" charset="-128"/>
                <a:cs typeface="Meiryo" charset="-128"/>
              </a:rPr>
              <a:t>SoftLayer</a:t>
            </a:r>
            <a:r>
              <a:rPr kumimoji="1" lang="ja-JP" altLang="en-US" dirty="0">
                <a:latin typeface="Meiryo" charset="-128"/>
                <a:ea typeface="Meiryo" charset="-128"/>
                <a:cs typeface="Meiryo" charset="-128"/>
              </a:rPr>
              <a:t>のご紹介</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2"/>
              </a:rPr>
              <a:t>https://</a:t>
            </a:r>
            <a:r>
              <a:rPr kumimoji="1" lang="en-US" altLang="ja-JP" dirty="0" smtClean="0">
                <a:latin typeface="Meiryo" charset="-128"/>
                <a:ea typeface="Meiryo" charset="-128"/>
                <a:cs typeface="Meiryo" charset="-128"/>
                <a:hlinkClick r:id="rId2"/>
              </a:rPr>
              <a:t>ibm.box.com/slhandson11</a:t>
            </a:r>
            <a:endParaRPr kumimoji="1" lang="en-US" altLang="ja-JP"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サーバー編</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3"/>
              </a:rPr>
              <a:t>https://</a:t>
            </a:r>
            <a:r>
              <a:rPr kumimoji="1" lang="en-US" altLang="ja-JP" dirty="0" smtClean="0">
                <a:latin typeface="Meiryo" charset="-128"/>
                <a:ea typeface="Meiryo" charset="-128"/>
                <a:cs typeface="Meiryo" charset="-128"/>
                <a:hlinkClick r:id="rId3"/>
              </a:rPr>
              <a:t>ibm.box.com/slhandson12</a:t>
            </a:r>
            <a:r>
              <a:rPr kumimoji="1" lang="en-US" altLang="ja-JP" dirty="0">
                <a:latin typeface="Meiryo" charset="-128"/>
                <a:ea typeface="Meiryo" charset="-128"/>
                <a:cs typeface="Meiryo" charset="-128"/>
                <a:hlinkClick r:id="rId3"/>
              </a:rPr>
              <a:t> </a:t>
            </a:r>
            <a:endParaRPr kumimoji="1" lang="en-US" altLang="ja-JP" dirty="0" smtClean="0">
              <a:latin typeface="Meiryo" charset="-128"/>
              <a:ea typeface="Meiryo" charset="-128"/>
              <a:cs typeface="Meiryo" charset="-128"/>
              <a:hlinkClick r:id="rId3"/>
            </a:endParaRPr>
          </a:p>
          <a:p>
            <a:r>
              <a:rPr kumimoji="1" lang="en-US" altLang="ja-JP" dirty="0" err="1" smtClean="0">
                <a:latin typeface="Meiryo" charset="-128"/>
                <a:ea typeface="Meiryo" charset="-128"/>
                <a:cs typeface="Meiryo" charset="-128"/>
              </a:rPr>
              <a:t>SoftLayer</a:t>
            </a:r>
            <a:r>
              <a:rPr kumimoji="1" lang="ja-JP" altLang="en-US" dirty="0" smtClean="0">
                <a:latin typeface="Meiryo" charset="-128"/>
                <a:ea typeface="Meiryo" charset="-128"/>
                <a:cs typeface="Meiryo" charset="-128"/>
              </a:rPr>
              <a:t>システム</a:t>
            </a:r>
            <a:r>
              <a:rPr kumimoji="1" lang="ja-JP" altLang="en-US" dirty="0">
                <a:latin typeface="Meiryo" charset="-128"/>
                <a:ea typeface="Meiryo" charset="-128"/>
                <a:cs typeface="Meiryo" charset="-128"/>
              </a:rPr>
              <a:t>構築概説</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4"/>
              </a:rPr>
              <a:t>https://</a:t>
            </a:r>
            <a:r>
              <a:rPr kumimoji="1" lang="en-US" altLang="ja-JP" dirty="0" smtClean="0">
                <a:latin typeface="Meiryo" charset="-128"/>
                <a:ea typeface="Meiryo" charset="-128"/>
                <a:cs typeface="Meiryo" charset="-128"/>
                <a:hlinkClick r:id="rId4"/>
              </a:rPr>
              <a:t>ibm.box.com/slhandson21</a:t>
            </a:r>
            <a:endParaRPr kumimoji="1" lang="en-US" altLang="ja-JP"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ストレージ編</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5"/>
              </a:rPr>
              <a:t>https://</a:t>
            </a:r>
            <a:r>
              <a:rPr kumimoji="1" lang="en-US" altLang="ja-JP" dirty="0" smtClean="0">
                <a:latin typeface="Meiryo" charset="-128"/>
                <a:ea typeface="Meiryo" charset="-128"/>
                <a:cs typeface="Meiryo" charset="-128"/>
                <a:hlinkClick r:id="rId5"/>
              </a:rPr>
              <a:t>ibm.box.com/slhandson22</a:t>
            </a:r>
            <a:endParaRPr kumimoji="1" lang="en-US" altLang="ja-JP" dirty="0" smtClean="0">
              <a:latin typeface="Meiryo" charset="-128"/>
              <a:ea typeface="Meiryo" charset="-128"/>
              <a:cs typeface="Meiryo" charset="-128"/>
            </a:endParaRPr>
          </a:p>
          <a:p>
            <a:r>
              <a:rPr kumimoji="1" lang="ja-JP" altLang="en-US" dirty="0" smtClean="0">
                <a:latin typeface="Meiryo" charset="-128"/>
                <a:ea typeface="Meiryo" charset="-128"/>
                <a:cs typeface="Meiryo" charset="-128"/>
              </a:rPr>
              <a:t>ネットワーク編</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6"/>
              </a:rPr>
              <a:t>https://</a:t>
            </a:r>
            <a:r>
              <a:rPr kumimoji="1" lang="en-US" altLang="ja-JP" dirty="0" smtClean="0">
                <a:latin typeface="Meiryo" charset="-128"/>
                <a:ea typeface="Meiryo" charset="-128"/>
                <a:cs typeface="Meiryo" charset="-128"/>
                <a:hlinkClick r:id="rId6"/>
              </a:rPr>
              <a:t>ibm.box.com/slhandson32</a:t>
            </a:r>
            <a:endParaRPr kumimoji="1" lang="en-US" altLang="ja-JP" dirty="0" smtClean="0">
              <a:latin typeface="Meiryo" charset="-128"/>
              <a:ea typeface="Meiryo" charset="-128"/>
              <a:cs typeface="Meiryo" charset="-128"/>
            </a:endParaRPr>
          </a:p>
          <a:p>
            <a:r>
              <a:rPr kumimoji="1" lang="en-US" altLang="ja-JP" dirty="0" err="1" smtClean="0">
                <a:latin typeface="Meiryo" charset="-128"/>
                <a:ea typeface="Meiryo" charset="-128"/>
                <a:cs typeface="Meiryo" charset="-128"/>
              </a:rPr>
              <a:t>Wordpress</a:t>
            </a:r>
            <a:r>
              <a:rPr kumimoji="1" lang="ja-JP" altLang="en-US" dirty="0">
                <a:latin typeface="Meiryo" charset="-128"/>
                <a:ea typeface="Meiryo" charset="-128"/>
                <a:cs typeface="Meiryo" charset="-128"/>
              </a:rPr>
              <a:t>編</a:t>
            </a:r>
            <a:r>
              <a:rPr kumimoji="1" lang="en-US" altLang="ja-JP" dirty="0">
                <a:latin typeface="Meiryo" charset="-128"/>
                <a:ea typeface="Meiryo" charset="-128"/>
                <a:cs typeface="Meiryo" charset="-128"/>
              </a:rPr>
              <a:t>: </a:t>
            </a:r>
            <a:r>
              <a:rPr kumimoji="1" lang="en-US" altLang="ja-JP" dirty="0">
                <a:latin typeface="Meiryo" charset="-128"/>
                <a:ea typeface="Meiryo" charset="-128"/>
                <a:cs typeface="Meiryo" charset="-128"/>
                <a:hlinkClick r:id="rId7"/>
              </a:rPr>
              <a:t>https://</a:t>
            </a:r>
            <a:r>
              <a:rPr kumimoji="1" lang="en-US" altLang="ja-JP" dirty="0" smtClean="0">
                <a:latin typeface="Meiryo" charset="-128"/>
                <a:ea typeface="Meiryo" charset="-128"/>
                <a:cs typeface="Meiryo" charset="-128"/>
                <a:hlinkClick r:id="rId7"/>
              </a:rPr>
              <a:t>ibm.box.com/slhandson42</a:t>
            </a:r>
            <a:endParaRPr kumimoji="1" lang="en-US" altLang="ja-JP" dirty="0" smtClean="0">
              <a:latin typeface="Meiryo" charset="-128"/>
              <a:ea typeface="Meiryo" charset="-128"/>
              <a:cs typeface="Meiryo" charset="-128"/>
            </a:endParaRPr>
          </a:p>
        </p:txBody>
      </p:sp>
      <p:sp>
        <p:nvSpPr>
          <p:cNvPr id="4" name="正方形/長方形 3"/>
          <p:cNvSpPr/>
          <p:nvPr/>
        </p:nvSpPr>
        <p:spPr>
          <a:xfrm>
            <a:off x="7676879" y="548640"/>
            <a:ext cx="4103688" cy="461665"/>
          </a:xfrm>
          <a:prstGeom prst="rect">
            <a:avLst/>
          </a:prstGeom>
        </p:spPr>
        <p:txBody>
          <a:bodyPr wrap="none">
            <a:spAutoFit/>
          </a:bodyPr>
          <a:lstStyle/>
          <a:p>
            <a:r>
              <a:rPr kumimoji="1" lang="en-US" altLang="ja-JP" sz="2400" b="1" dirty="0" err="1" smtClean="0">
                <a:solidFill>
                  <a:srgbClr val="009EE2"/>
                </a:solidFill>
                <a:latin typeface="Meiryo" charset="-128"/>
                <a:ea typeface="Meiryo" charset="-128"/>
                <a:cs typeface="Meiryo" charset="-128"/>
              </a:rPr>
              <a:t>WiFi</a:t>
            </a:r>
            <a:r>
              <a:rPr kumimoji="1" lang="en-US" altLang="ja-JP" sz="2400" b="1" dirty="0" smtClean="0">
                <a:solidFill>
                  <a:srgbClr val="009EE2"/>
                </a:solidFill>
                <a:latin typeface="Meiryo" charset="-128"/>
                <a:ea typeface="Meiryo" charset="-128"/>
                <a:cs typeface="Meiryo" charset="-128"/>
              </a:rPr>
              <a:t> SSID: IBMVISITOR</a:t>
            </a:r>
            <a:endParaRPr lang="ja-JP" altLang="en-US" sz="2400" b="1" dirty="0">
              <a:solidFill>
                <a:srgbClr val="009EE2"/>
              </a:solidFill>
            </a:endParaRPr>
          </a:p>
        </p:txBody>
      </p:sp>
    </p:spTree>
    <p:extLst>
      <p:ext uri="{BB962C8B-B14F-4D97-AF65-F5344CB8AC3E}">
        <p14:creationId xmlns:p14="http://schemas.microsoft.com/office/powerpoint/2010/main" val="173421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1145745" y="5380637"/>
            <a:ext cx="1300480" cy="1299600"/>
            <a:chOff x="534922" y="3349551"/>
            <a:chExt cx="1300480" cy="1300480"/>
          </a:xfrm>
        </p:grpSpPr>
        <p:pic>
          <p:nvPicPr>
            <p:cNvPr id="6" name="図 5"/>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7" name="テキスト ボックス 6"/>
            <p:cNvSpPr txBox="1"/>
            <p:nvPr/>
          </p:nvSpPr>
          <p:spPr>
            <a:xfrm>
              <a:off x="624616" y="3738557"/>
              <a:ext cx="1121091" cy="430887"/>
            </a:xfrm>
            <a:prstGeom prst="rect">
              <a:avLst/>
            </a:prstGeom>
            <a:noFill/>
            <a:ln>
              <a:noFill/>
            </a:ln>
          </p:spPr>
          <p:txBody>
            <a:bodyPr wrap="square" lIns="0" tIns="0" rIns="0" bIns="0" rtlCol="0">
              <a:spAutoFit/>
            </a:bodyPr>
            <a:lstStyle/>
            <a:p>
              <a:pPr algn="ctr"/>
              <a:r>
                <a:rPr kumimoji="1" lang="en-US" altLang="ja-JP" sz="1400" kern="0" spc="-30" dirty="0">
                  <a:solidFill>
                    <a:schemeClr val="bg1"/>
                  </a:solidFill>
                  <a:latin typeface="Segoe UI" charset="0"/>
                  <a:ea typeface="Segoe UI" charset="0"/>
                  <a:cs typeface="Segoe UI" charset="0"/>
                </a:rPr>
                <a:t>B</a:t>
              </a:r>
              <a:r>
                <a:rPr kumimoji="1" lang="en-US" altLang="ja-JP" sz="1400" kern="0" spc="-30" dirty="0" smtClean="0">
                  <a:solidFill>
                    <a:schemeClr val="bg1"/>
                  </a:solidFill>
                  <a:latin typeface="Segoe UI" charset="0"/>
                  <a:ea typeface="Segoe UI" charset="0"/>
                  <a:cs typeface="Segoe UI" charset="0"/>
                </a:rPr>
                <a:t>aremetal</a:t>
              </a:r>
            </a:p>
            <a:p>
              <a:pPr algn="ctr"/>
              <a:r>
                <a:rPr kumimoji="1" lang="en-US" altLang="ja-JP" sz="1400" kern="0" spc="-30" dirty="0">
                  <a:solidFill>
                    <a:schemeClr val="bg1"/>
                  </a:solidFill>
                  <a:latin typeface="Segoe UI" charset="0"/>
                  <a:ea typeface="Segoe UI" charset="0"/>
                  <a:cs typeface="Segoe UI" charset="0"/>
                </a:rPr>
                <a:t>S</a:t>
              </a:r>
              <a:r>
                <a:rPr kumimoji="1" lang="en-US" altLang="ja-JP" sz="1400" kern="0" spc="-30" dirty="0" smtClean="0">
                  <a:solidFill>
                    <a:schemeClr val="bg1"/>
                  </a:solidFill>
                  <a:latin typeface="Segoe UI" charset="0"/>
                  <a:ea typeface="Segoe UI" charset="0"/>
                  <a:cs typeface="Segoe UI" charset="0"/>
                </a:rPr>
                <a:t>erver</a:t>
              </a:r>
            </a:p>
          </p:txBody>
        </p:sp>
      </p:grpSp>
      <p:grpSp>
        <p:nvGrpSpPr>
          <p:cNvPr id="8" name="図形グループ 7"/>
          <p:cNvGrpSpPr/>
          <p:nvPr/>
        </p:nvGrpSpPr>
        <p:grpSpPr>
          <a:xfrm>
            <a:off x="485297" y="4296334"/>
            <a:ext cx="1300480" cy="1299600"/>
            <a:chOff x="534922" y="3349551"/>
            <a:chExt cx="1300480" cy="1300480"/>
          </a:xfrm>
        </p:grpSpPr>
        <p:pic>
          <p:nvPicPr>
            <p:cNvPr id="9" name="図 8"/>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0" name="テキスト ボックス 9"/>
            <p:cNvSpPr txBox="1"/>
            <p:nvPr/>
          </p:nvSpPr>
          <p:spPr>
            <a:xfrm>
              <a:off x="624616" y="3738557"/>
              <a:ext cx="1121091" cy="64676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Virtual </a:t>
              </a:r>
            </a:p>
            <a:p>
              <a:pPr algn="ctr"/>
              <a:r>
                <a:rPr kumimoji="1" lang="en-US" altLang="ja-JP" sz="1400" kern="0" spc="-30" dirty="0">
                  <a:solidFill>
                    <a:schemeClr val="bg1"/>
                  </a:solidFill>
                  <a:latin typeface="Segoe UI" charset="0"/>
                  <a:ea typeface="Segoe UI" charset="0"/>
                  <a:cs typeface="Segoe UI" charset="0"/>
                </a:rPr>
                <a:t>S</a:t>
              </a:r>
              <a:r>
                <a:rPr kumimoji="1" lang="en-US" altLang="ja-JP" sz="1400" kern="0" spc="-30" dirty="0" smtClean="0">
                  <a:solidFill>
                    <a:schemeClr val="bg1"/>
                  </a:solidFill>
                  <a:latin typeface="Segoe UI" charset="0"/>
                  <a:ea typeface="Segoe UI" charset="0"/>
                  <a:cs typeface="Segoe UI" charset="0"/>
                </a:rPr>
                <a:t>erver</a:t>
              </a:r>
            </a:p>
            <a:p>
              <a:pPr algn="ctr"/>
              <a:r>
                <a:rPr kumimoji="1" lang="en-US" altLang="ja-JP" sz="1400" kern="0" spc="-30" dirty="0" smtClean="0">
                  <a:solidFill>
                    <a:schemeClr val="bg1"/>
                  </a:solidFill>
                  <a:latin typeface="Segoe UI" charset="0"/>
                  <a:ea typeface="Segoe UI" charset="0"/>
                  <a:cs typeface="Segoe UI" charset="0"/>
                </a:rPr>
                <a:t>(Shared)</a:t>
              </a:r>
            </a:p>
          </p:txBody>
        </p:sp>
      </p:grpSp>
      <p:grpSp>
        <p:nvGrpSpPr>
          <p:cNvPr id="11" name="図形グループ 10"/>
          <p:cNvGrpSpPr/>
          <p:nvPr/>
        </p:nvGrpSpPr>
        <p:grpSpPr>
          <a:xfrm>
            <a:off x="1739788" y="4311483"/>
            <a:ext cx="1300480" cy="1299600"/>
            <a:chOff x="534922" y="3349551"/>
            <a:chExt cx="1300480" cy="1300480"/>
          </a:xfrm>
        </p:grpSpPr>
        <p:pic>
          <p:nvPicPr>
            <p:cNvPr id="12" name="図 11"/>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3" name="テキスト ボックス 12"/>
            <p:cNvSpPr txBox="1"/>
            <p:nvPr/>
          </p:nvSpPr>
          <p:spPr>
            <a:xfrm>
              <a:off x="624616" y="3738557"/>
              <a:ext cx="1121091" cy="646331"/>
            </a:xfrm>
            <a:prstGeom prst="rect">
              <a:avLst/>
            </a:prstGeom>
            <a:noFill/>
            <a:ln>
              <a:noFill/>
            </a:ln>
          </p:spPr>
          <p:txBody>
            <a:bodyPr wrap="square" lIns="0" tIns="0" rIns="0" bIns="0" rtlCol="0">
              <a:spAutoFit/>
            </a:bodyPr>
            <a:lstStyle/>
            <a:p>
              <a:pPr algn="ctr"/>
              <a:r>
                <a:rPr kumimoji="1" lang="en-US" altLang="ja-JP" sz="1400" kern="0" spc="-30" dirty="0">
                  <a:solidFill>
                    <a:schemeClr val="bg1"/>
                  </a:solidFill>
                  <a:latin typeface="Segoe UI" charset="0"/>
                  <a:ea typeface="Segoe UI" charset="0"/>
                  <a:cs typeface="Segoe UI" charset="0"/>
                </a:rPr>
                <a:t>V</a:t>
              </a:r>
              <a:r>
                <a:rPr kumimoji="1" lang="en-US" altLang="ja-JP" sz="1400" kern="0" spc="-30" dirty="0" smtClean="0">
                  <a:solidFill>
                    <a:schemeClr val="bg1"/>
                  </a:solidFill>
                  <a:latin typeface="Segoe UI" charset="0"/>
                  <a:ea typeface="Segoe UI" charset="0"/>
                  <a:cs typeface="Segoe UI" charset="0"/>
                </a:rPr>
                <a:t>irtual </a:t>
              </a:r>
            </a:p>
            <a:p>
              <a:pPr algn="ctr"/>
              <a:r>
                <a:rPr kumimoji="1" lang="en-US" altLang="ja-JP" sz="1400" kern="0" spc="-30" dirty="0">
                  <a:solidFill>
                    <a:schemeClr val="bg1"/>
                  </a:solidFill>
                  <a:latin typeface="Segoe UI" charset="0"/>
                  <a:ea typeface="Segoe UI" charset="0"/>
                  <a:cs typeface="Segoe UI" charset="0"/>
                </a:rPr>
                <a:t>S</a:t>
              </a:r>
              <a:r>
                <a:rPr kumimoji="1" lang="en-US" altLang="ja-JP" sz="1400" kern="0" spc="-30" dirty="0" smtClean="0">
                  <a:solidFill>
                    <a:schemeClr val="bg1"/>
                  </a:solidFill>
                  <a:latin typeface="Segoe UI" charset="0"/>
                  <a:ea typeface="Segoe UI" charset="0"/>
                  <a:cs typeface="Segoe UI" charset="0"/>
                </a:rPr>
                <a:t>erver</a:t>
              </a:r>
            </a:p>
            <a:p>
              <a:pPr algn="ctr"/>
              <a:r>
                <a:rPr kumimoji="1" lang="en-US" altLang="ja-JP" sz="1400" kern="0" spc="-30" dirty="0" smtClean="0">
                  <a:solidFill>
                    <a:schemeClr val="bg1"/>
                  </a:solidFill>
                  <a:latin typeface="Segoe UI" charset="0"/>
                  <a:ea typeface="Segoe UI" charset="0"/>
                  <a:cs typeface="Segoe UI" charset="0"/>
                </a:rPr>
                <a:t>(Dedicated)</a:t>
              </a:r>
            </a:p>
          </p:txBody>
        </p:sp>
      </p:grpSp>
      <p:grpSp>
        <p:nvGrpSpPr>
          <p:cNvPr id="26" name="図形グループ 25"/>
          <p:cNvGrpSpPr/>
          <p:nvPr/>
        </p:nvGrpSpPr>
        <p:grpSpPr>
          <a:xfrm>
            <a:off x="3692599" y="4296334"/>
            <a:ext cx="1300480" cy="1299600"/>
            <a:chOff x="534922" y="3349551"/>
            <a:chExt cx="1300480" cy="1300480"/>
          </a:xfrm>
        </p:grpSpPr>
        <p:pic>
          <p:nvPicPr>
            <p:cNvPr id="27" name="図 26"/>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28" name="テキスト ボックス 27"/>
            <p:cNvSpPr txBox="1"/>
            <p:nvPr/>
          </p:nvSpPr>
          <p:spPr>
            <a:xfrm>
              <a:off x="624616" y="3738557"/>
              <a:ext cx="1121091" cy="64676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Block</a:t>
              </a:r>
            </a:p>
            <a:p>
              <a:pPr algn="ctr"/>
              <a:r>
                <a:rPr kumimoji="1" lang="en-US" altLang="ja-JP" sz="1400" kern="0" spc="-30" dirty="0" smtClean="0">
                  <a:solidFill>
                    <a:schemeClr val="bg1"/>
                  </a:solidFill>
                  <a:latin typeface="Segoe UI" charset="0"/>
                  <a:ea typeface="Segoe UI" charset="0"/>
                  <a:cs typeface="Segoe UI" charset="0"/>
                </a:rPr>
                <a:t>Storage</a:t>
              </a:r>
            </a:p>
            <a:p>
              <a:pPr algn="ctr"/>
              <a:endParaRPr kumimoji="1" lang="en-US" altLang="ja-JP" sz="1400" kern="0" spc="-30" dirty="0" smtClean="0">
                <a:solidFill>
                  <a:schemeClr val="bg1"/>
                </a:solidFill>
                <a:latin typeface="Segoe UI" charset="0"/>
                <a:ea typeface="Segoe UI" charset="0"/>
                <a:cs typeface="Segoe UI" charset="0"/>
              </a:endParaRPr>
            </a:p>
          </p:txBody>
        </p:sp>
      </p:grpSp>
      <p:grpSp>
        <p:nvGrpSpPr>
          <p:cNvPr id="30" name="図形グループ 29"/>
          <p:cNvGrpSpPr/>
          <p:nvPr/>
        </p:nvGrpSpPr>
        <p:grpSpPr>
          <a:xfrm>
            <a:off x="4993078" y="4296334"/>
            <a:ext cx="1300480" cy="1299600"/>
            <a:chOff x="534922" y="3349551"/>
            <a:chExt cx="1300480" cy="1300480"/>
          </a:xfrm>
        </p:grpSpPr>
        <p:pic>
          <p:nvPicPr>
            <p:cNvPr id="31" name="図 30"/>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32" name="テキスト ボックス 31"/>
            <p:cNvSpPr txBox="1"/>
            <p:nvPr/>
          </p:nvSpPr>
          <p:spPr>
            <a:xfrm>
              <a:off x="624616" y="3738557"/>
              <a:ext cx="1121091" cy="64676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File</a:t>
              </a:r>
            </a:p>
            <a:p>
              <a:pPr algn="ctr"/>
              <a:r>
                <a:rPr kumimoji="1" lang="en-US" altLang="ja-JP" sz="1400" kern="0" spc="-30" dirty="0" smtClean="0">
                  <a:solidFill>
                    <a:schemeClr val="bg1"/>
                  </a:solidFill>
                  <a:latin typeface="Segoe UI" charset="0"/>
                  <a:ea typeface="Segoe UI" charset="0"/>
                  <a:cs typeface="Segoe UI" charset="0"/>
                </a:rPr>
                <a:t>Storage</a:t>
              </a:r>
            </a:p>
            <a:p>
              <a:pPr algn="ctr"/>
              <a:endParaRPr kumimoji="1" lang="en-US" altLang="ja-JP" sz="1400" kern="0" spc="-30" dirty="0" smtClean="0">
                <a:solidFill>
                  <a:schemeClr val="bg1"/>
                </a:solidFill>
                <a:latin typeface="Segoe UI" charset="0"/>
                <a:ea typeface="Segoe UI" charset="0"/>
                <a:cs typeface="Segoe UI" charset="0"/>
              </a:endParaRPr>
            </a:p>
          </p:txBody>
        </p:sp>
      </p:grpSp>
      <p:grpSp>
        <p:nvGrpSpPr>
          <p:cNvPr id="36" name="図形グループ 35"/>
          <p:cNvGrpSpPr/>
          <p:nvPr/>
        </p:nvGrpSpPr>
        <p:grpSpPr>
          <a:xfrm>
            <a:off x="4351507" y="5380637"/>
            <a:ext cx="1300480" cy="1299600"/>
            <a:chOff x="534922" y="3349551"/>
            <a:chExt cx="1300480" cy="1300480"/>
          </a:xfrm>
        </p:grpSpPr>
        <p:pic>
          <p:nvPicPr>
            <p:cNvPr id="37" name="図 36"/>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38" name="テキスト ボックス 37"/>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CDN</a:t>
              </a:r>
            </a:p>
          </p:txBody>
        </p:sp>
      </p:grpSp>
      <p:grpSp>
        <p:nvGrpSpPr>
          <p:cNvPr id="46" name="図形グループ 45"/>
          <p:cNvGrpSpPr/>
          <p:nvPr/>
        </p:nvGrpSpPr>
        <p:grpSpPr>
          <a:xfrm>
            <a:off x="3051028" y="5380637"/>
            <a:ext cx="1300480" cy="1299600"/>
            <a:chOff x="534922" y="3349551"/>
            <a:chExt cx="1300480" cy="1300480"/>
          </a:xfrm>
        </p:grpSpPr>
        <p:pic>
          <p:nvPicPr>
            <p:cNvPr id="47" name="図 46"/>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48" name="テキスト ボックス 47"/>
            <p:cNvSpPr txBox="1"/>
            <p:nvPr/>
          </p:nvSpPr>
          <p:spPr>
            <a:xfrm>
              <a:off x="624616" y="3738557"/>
              <a:ext cx="1121091" cy="43117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Object </a:t>
              </a:r>
            </a:p>
            <a:p>
              <a:pPr algn="ctr"/>
              <a:r>
                <a:rPr kumimoji="1" lang="en-US" altLang="ja-JP" sz="1400" kern="0" spc="-30" dirty="0" smtClean="0">
                  <a:solidFill>
                    <a:schemeClr val="bg1"/>
                  </a:solidFill>
                  <a:latin typeface="Segoe UI" charset="0"/>
                  <a:ea typeface="Segoe UI" charset="0"/>
                  <a:cs typeface="Segoe UI" charset="0"/>
                </a:rPr>
                <a:t>Storage</a:t>
              </a:r>
            </a:p>
          </p:txBody>
        </p:sp>
      </p:grpSp>
      <p:grpSp>
        <p:nvGrpSpPr>
          <p:cNvPr id="63" name="図形グループ 62"/>
          <p:cNvGrpSpPr/>
          <p:nvPr/>
        </p:nvGrpSpPr>
        <p:grpSpPr>
          <a:xfrm>
            <a:off x="8805858" y="4296334"/>
            <a:ext cx="1300480" cy="1299600"/>
            <a:chOff x="534922" y="3349551"/>
            <a:chExt cx="1300480" cy="1300480"/>
          </a:xfrm>
        </p:grpSpPr>
        <p:pic>
          <p:nvPicPr>
            <p:cNvPr id="64" name="図 63"/>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65" name="テキスト ボックス 64"/>
            <p:cNvSpPr txBox="1"/>
            <p:nvPr/>
          </p:nvSpPr>
          <p:spPr>
            <a:xfrm>
              <a:off x="624616" y="3738557"/>
              <a:ext cx="1121091" cy="43117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Load</a:t>
              </a:r>
            </a:p>
            <a:p>
              <a:pPr algn="ctr"/>
              <a:r>
                <a:rPr kumimoji="1" lang="en-US" altLang="ja-JP" sz="1400" kern="0" spc="-30" dirty="0" smtClean="0">
                  <a:solidFill>
                    <a:schemeClr val="bg1"/>
                  </a:solidFill>
                  <a:latin typeface="Segoe UI" charset="0"/>
                  <a:ea typeface="Segoe UI" charset="0"/>
                  <a:cs typeface="Segoe UI" charset="0"/>
                </a:rPr>
                <a:t>Balancer</a:t>
              </a:r>
            </a:p>
          </p:txBody>
        </p:sp>
      </p:grpSp>
      <p:grpSp>
        <p:nvGrpSpPr>
          <p:cNvPr id="66" name="図形グループ 65"/>
          <p:cNvGrpSpPr/>
          <p:nvPr/>
        </p:nvGrpSpPr>
        <p:grpSpPr>
          <a:xfrm>
            <a:off x="10086970" y="4296334"/>
            <a:ext cx="1300480" cy="1299600"/>
            <a:chOff x="534922" y="3349551"/>
            <a:chExt cx="1300480" cy="1300480"/>
          </a:xfrm>
        </p:grpSpPr>
        <p:pic>
          <p:nvPicPr>
            <p:cNvPr id="67" name="図 66"/>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68" name="テキスト ボックス 67"/>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Firewall</a:t>
              </a:r>
            </a:p>
          </p:txBody>
        </p:sp>
      </p:grpSp>
      <p:grpSp>
        <p:nvGrpSpPr>
          <p:cNvPr id="69" name="図形グループ 68"/>
          <p:cNvGrpSpPr/>
          <p:nvPr/>
        </p:nvGrpSpPr>
        <p:grpSpPr>
          <a:xfrm>
            <a:off x="9446414" y="5380637"/>
            <a:ext cx="1300480" cy="1299600"/>
            <a:chOff x="534922" y="3349551"/>
            <a:chExt cx="1300480" cy="1300480"/>
          </a:xfrm>
        </p:grpSpPr>
        <p:pic>
          <p:nvPicPr>
            <p:cNvPr id="70" name="図 69"/>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71" name="テキスト ボックス 70"/>
            <p:cNvSpPr txBox="1"/>
            <p:nvPr/>
          </p:nvSpPr>
          <p:spPr>
            <a:xfrm>
              <a:off x="624616" y="3738557"/>
              <a:ext cx="1121091" cy="430887"/>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email</a:t>
              </a:r>
            </a:p>
            <a:p>
              <a:pPr algn="ctr"/>
              <a:r>
                <a:rPr kumimoji="1" lang="en-US" altLang="ja-JP" sz="1400" kern="0" spc="-30" dirty="0" smtClean="0">
                  <a:solidFill>
                    <a:schemeClr val="bg1"/>
                  </a:solidFill>
                  <a:latin typeface="Segoe UI" charset="0"/>
                  <a:ea typeface="Segoe UI" charset="0"/>
                  <a:cs typeface="Segoe UI" charset="0"/>
                </a:rPr>
                <a:t>(</a:t>
              </a:r>
              <a:r>
                <a:rPr kumimoji="1" lang="en-US" altLang="ja-JP" sz="1400" kern="0" spc="-30" dirty="0" err="1" smtClean="0">
                  <a:solidFill>
                    <a:schemeClr val="bg1"/>
                  </a:solidFill>
                  <a:latin typeface="Segoe UI" charset="0"/>
                  <a:ea typeface="Segoe UI" charset="0"/>
                  <a:cs typeface="Segoe UI" charset="0"/>
                </a:rPr>
                <a:t>SendGrid</a:t>
              </a:r>
              <a:r>
                <a:rPr kumimoji="1" lang="en-US" altLang="ja-JP" sz="1400" kern="0" spc="-30" dirty="0" smtClean="0">
                  <a:solidFill>
                    <a:schemeClr val="bg1"/>
                  </a:solidFill>
                  <a:latin typeface="Segoe UI" charset="0"/>
                  <a:ea typeface="Segoe UI" charset="0"/>
                  <a:cs typeface="Segoe UI" charset="0"/>
                </a:rPr>
                <a:t>)</a:t>
              </a:r>
            </a:p>
          </p:txBody>
        </p:sp>
      </p:grpSp>
      <p:grpSp>
        <p:nvGrpSpPr>
          <p:cNvPr id="72" name="図形グループ 71"/>
          <p:cNvGrpSpPr/>
          <p:nvPr/>
        </p:nvGrpSpPr>
        <p:grpSpPr>
          <a:xfrm>
            <a:off x="10675552" y="5380637"/>
            <a:ext cx="1300480" cy="1299600"/>
            <a:chOff x="534922" y="3349551"/>
            <a:chExt cx="1300480" cy="1300480"/>
          </a:xfrm>
        </p:grpSpPr>
        <p:pic>
          <p:nvPicPr>
            <p:cNvPr id="73" name="図 72"/>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74" name="テキスト ボックス 73"/>
            <p:cNvSpPr txBox="1"/>
            <p:nvPr/>
          </p:nvSpPr>
          <p:spPr>
            <a:xfrm>
              <a:off x="624616" y="3738557"/>
              <a:ext cx="1121091" cy="64676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Network</a:t>
              </a:r>
            </a:p>
            <a:p>
              <a:pPr algn="ctr"/>
              <a:r>
                <a:rPr kumimoji="1" lang="en-US" altLang="ja-JP" sz="1400" kern="0" spc="-30" dirty="0" smtClean="0">
                  <a:solidFill>
                    <a:schemeClr val="bg1"/>
                  </a:solidFill>
                  <a:latin typeface="Segoe UI" charset="0"/>
                  <a:ea typeface="Segoe UI" charset="0"/>
                  <a:cs typeface="Segoe UI" charset="0"/>
                </a:rPr>
                <a:t>gateway</a:t>
              </a:r>
            </a:p>
            <a:p>
              <a:pPr algn="ctr"/>
              <a:r>
                <a:rPr kumimoji="1" lang="en-US" altLang="ja-JP" sz="1400" kern="0" spc="-30" dirty="0" smtClean="0">
                  <a:solidFill>
                    <a:schemeClr val="bg1"/>
                  </a:solidFill>
                  <a:latin typeface="Segoe UI" charset="0"/>
                  <a:ea typeface="Segoe UI" charset="0"/>
                  <a:cs typeface="Segoe UI" charset="0"/>
                </a:rPr>
                <a:t>(</a:t>
              </a:r>
              <a:r>
                <a:rPr kumimoji="1" lang="en-US" altLang="ja-JP" sz="1400" kern="0" spc="-30" dirty="0" err="1" smtClean="0">
                  <a:solidFill>
                    <a:schemeClr val="bg1"/>
                  </a:solidFill>
                  <a:latin typeface="Segoe UI" charset="0"/>
                  <a:ea typeface="Segoe UI" charset="0"/>
                  <a:cs typeface="Segoe UI" charset="0"/>
                </a:rPr>
                <a:t>VyOS</a:t>
              </a:r>
              <a:r>
                <a:rPr kumimoji="1" lang="en-US" altLang="ja-JP" sz="1400" kern="0" spc="-30" dirty="0" smtClean="0">
                  <a:solidFill>
                    <a:schemeClr val="bg1"/>
                  </a:solidFill>
                  <a:latin typeface="Segoe UI" charset="0"/>
                  <a:ea typeface="Segoe UI" charset="0"/>
                  <a:cs typeface="Segoe UI" charset="0"/>
                </a:rPr>
                <a:t>)</a:t>
              </a:r>
            </a:p>
          </p:txBody>
        </p:sp>
      </p:grpSp>
      <p:grpSp>
        <p:nvGrpSpPr>
          <p:cNvPr id="76" name="図形グループ 75"/>
          <p:cNvGrpSpPr/>
          <p:nvPr/>
        </p:nvGrpSpPr>
        <p:grpSpPr>
          <a:xfrm>
            <a:off x="6341248" y="4296334"/>
            <a:ext cx="1300480" cy="1299600"/>
            <a:chOff x="534922" y="3349551"/>
            <a:chExt cx="1300480" cy="1300480"/>
          </a:xfrm>
        </p:grpSpPr>
        <p:pic>
          <p:nvPicPr>
            <p:cNvPr id="77" name="図 76"/>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78" name="テキスト ボックス 77"/>
            <p:cNvSpPr txBox="1"/>
            <p:nvPr/>
          </p:nvSpPr>
          <p:spPr>
            <a:xfrm>
              <a:off x="624616" y="3738557"/>
              <a:ext cx="1121091" cy="43117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VPN</a:t>
              </a:r>
            </a:p>
            <a:p>
              <a:pPr algn="ctr"/>
              <a:r>
                <a:rPr kumimoji="1" lang="en-US" altLang="ja-JP" sz="1400" kern="0" spc="-30" dirty="0" smtClean="0">
                  <a:solidFill>
                    <a:schemeClr val="bg1"/>
                  </a:solidFill>
                  <a:latin typeface="Segoe UI" charset="0"/>
                  <a:ea typeface="Segoe UI" charset="0"/>
                  <a:cs typeface="Segoe UI" charset="0"/>
                </a:rPr>
                <a:t>PPTP / SSL</a:t>
              </a:r>
            </a:p>
          </p:txBody>
        </p:sp>
      </p:grpSp>
      <p:grpSp>
        <p:nvGrpSpPr>
          <p:cNvPr id="79" name="図形グループ 78"/>
          <p:cNvGrpSpPr/>
          <p:nvPr/>
        </p:nvGrpSpPr>
        <p:grpSpPr>
          <a:xfrm>
            <a:off x="7573554" y="4296334"/>
            <a:ext cx="1300480" cy="1299600"/>
            <a:chOff x="534922" y="3349551"/>
            <a:chExt cx="1300480" cy="1300480"/>
          </a:xfrm>
        </p:grpSpPr>
        <p:pic>
          <p:nvPicPr>
            <p:cNvPr id="80" name="図 79"/>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81" name="テキスト ボックス 80"/>
            <p:cNvSpPr txBox="1"/>
            <p:nvPr/>
          </p:nvSpPr>
          <p:spPr>
            <a:xfrm>
              <a:off x="624616" y="3738557"/>
              <a:ext cx="1121091" cy="43117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IPSEC</a:t>
              </a:r>
            </a:p>
            <a:p>
              <a:pPr algn="ctr"/>
              <a:r>
                <a:rPr kumimoji="1" lang="en-US" altLang="ja-JP" sz="1400" kern="0" spc="-30" dirty="0" smtClean="0">
                  <a:solidFill>
                    <a:schemeClr val="bg1"/>
                  </a:solidFill>
                  <a:latin typeface="Segoe UI" charset="0"/>
                  <a:ea typeface="Segoe UI" charset="0"/>
                  <a:cs typeface="Segoe UI" charset="0"/>
                </a:rPr>
                <a:t>VPN</a:t>
              </a:r>
            </a:p>
          </p:txBody>
        </p:sp>
      </p:grpSp>
      <p:grpSp>
        <p:nvGrpSpPr>
          <p:cNvPr id="82" name="図形グループ 81"/>
          <p:cNvGrpSpPr/>
          <p:nvPr/>
        </p:nvGrpSpPr>
        <p:grpSpPr>
          <a:xfrm>
            <a:off x="6938705" y="5380637"/>
            <a:ext cx="1300480" cy="1299600"/>
            <a:chOff x="534922" y="3349551"/>
            <a:chExt cx="1300480" cy="1300480"/>
          </a:xfrm>
        </p:grpSpPr>
        <p:pic>
          <p:nvPicPr>
            <p:cNvPr id="83" name="図 82"/>
            <p:cNvPicPr>
              <a:picLocks noChangeAspect="1"/>
            </p:cNvPicPr>
            <p:nvPr/>
          </p:nvPicPr>
          <p:blipFill>
            <a:blip r:embed="rId3">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84" name="テキスト ボックス 83"/>
            <p:cNvSpPr txBox="1"/>
            <p:nvPr/>
          </p:nvSpPr>
          <p:spPr>
            <a:xfrm>
              <a:off x="624616" y="3738557"/>
              <a:ext cx="1121091" cy="43117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Direct</a:t>
              </a:r>
            </a:p>
            <a:p>
              <a:pPr algn="ctr"/>
              <a:r>
                <a:rPr kumimoji="1" lang="en-US" altLang="ja-JP" sz="1400" kern="0" spc="-30" dirty="0" smtClean="0">
                  <a:solidFill>
                    <a:schemeClr val="bg1"/>
                  </a:solidFill>
                  <a:latin typeface="Segoe UI" charset="0"/>
                  <a:ea typeface="Segoe UI" charset="0"/>
                  <a:cs typeface="Segoe UI" charset="0"/>
                </a:rPr>
                <a:t>Link</a:t>
              </a:r>
            </a:p>
          </p:txBody>
        </p:sp>
      </p:grpSp>
      <p:grpSp>
        <p:nvGrpSpPr>
          <p:cNvPr id="90" name="図形グループ 89"/>
          <p:cNvGrpSpPr/>
          <p:nvPr/>
        </p:nvGrpSpPr>
        <p:grpSpPr>
          <a:xfrm>
            <a:off x="2038709" y="2918675"/>
            <a:ext cx="1300480" cy="1299600"/>
            <a:chOff x="534922" y="3349551"/>
            <a:chExt cx="1300480" cy="1300480"/>
          </a:xfrm>
        </p:grpSpPr>
        <p:pic>
          <p:nvPicPr>
            <p:cNvPr id="91" name="図 9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92" name="テキスト ボックス 91"/>
            <p:cNvSpPr txBox="1"/>
            <p:nvPr/>
          </p:nvSpPr>
          <p:spPr>
            <a:xfrm>
              <a:off x="624616" y="3738557"/>
              <a:ext cx="1121091" cy="646331"/>
            </a:xfrm>
            <a:prstGeom prst="rect">
              <a:avLst/>
            </a:prstGeom>
            <a:noFill/>
            <a:ln>
              <a:noFill/>
            </a:ln>
          </p:spPr>
          <p:txBody>
            <a:bodyPr wrap="square" lIns="0" tIns="0" rIns="0" bIns="0" rtlCol="0">
              <a:spAutoFit/>
            </a:bodyPr>
            <a:lstStyle/>
            <a:p>
              <a:pPr algn="ctr"/>
              <a:r>
                <a:rPr kumimoji="1" lang="en-US" altLang="ja-JP" sz="1400" kern="0" spc="-30" dirty="0">
                  <a:solidFill>
                    <a:schemeClr val="bg1"/>
                  </a:solidFill>
                  <a:latin typeface="Segoe UI" charset="0"/>
                  <a:ea typeface="Segoe UI" charset="0"/>
                  <a:cs typeface="Segoe UI" charset="0"/>
                </a:rPr>
                <a:t>V</a:t>
              </a:r>
              <a:r>
                <a:rPr kumimoji="1" lang="en-US" altLang="ja-JP" sz="1400" kern="0" spc="-30" dirty="0" smtClean="0">
                  <a:solidFill>
                    <a:schemeClr val="bg1"/>
                  </a:solidFill>
                  <a:latin typeface="Segoe UI" charset="0"/>
                  <a:ea typeface="Segoe UI" charset="0"/>
                  <a:cs typeface="Segoe UI" charset="0"/>
                </a:rPr>
                <a:t>irtual </a:t>
              </a:r>
            </a:p>
            <a:p>
              <a:pPr algn="ctr"/>
              <a:r>
                <a:rPr kumimoji="1" lang="en-US" altLang="ja-JP" sz="1400" kern="0" spc="-30" dirty="0">
                  <a:solidFill>
                    <a:schemeClr val="bg1"/>
                  </a:solidFill>
                  <a:latin typeface="Segoe UI" charset="0"/>
                  <a:ea typeface="Segoe UI" charset="0"/>
                  <a:cs typeface="Segoe UI" charset="0"/>
                </a:rPr>
                <a:t>S</a:t>
              </a:r>
              <a:r>
                <a:rPr kumimoji="1" lang="en-US" altLang="ja-JP" sz="1400" kern="0" spc="-30" dirty="0" smtClean="0">
                  <a:solidFill>
                    <a:schemeClr val="bg1"/>
                  </a:solidFill>
                  <a:latin typeface="Segoe UI" charset="0"/>
                  <a:ea typeface="Segoe UI" charset="0"/>
                  <a:cs typeface="Segoe UI" charset="0"/>
                </a:rPr>
                <a:t>erver</a:t>
              </a:r>
            </a:p>
            <a:p>
              <a:pPr algn="ctr"/>
              <a:r>
                <a:rPr kumimoji="1" lang="en-US" altLang="ja-JP" sz="1400" kern="0" spc="-30" dirty="0" smtClean="0">
                  <a:solidFill>
                    <a:schemeClr val="bg1"/>
                  </a:solidFill>
                  <a:latin typeface="Segoe UI" charset="0"/>
                  <a:ea typeface="Segoe UI" charset="0"/>
                  <a:cs typeface="Segoe UI" charset="0"/>
                </a:rPr>
                <a:t>(</a:t>
              </a:r>
              <a:r>
                <a:rPr kumimoji="1" lang="en-US" altLang="ja-JP" sz="1400" kern="0" spc="-30" dirty="0" err="1" smtClean="0">
                  <a:solidFill>
                    <a:schemeClr val="bg1"/>
                  </a:solidFill>
                  <a:latin typeface="Segoe UI" charset="0"/>
                  <a:ea typeface="Segoe UI" charset="0"/>
                  <a:cs typeface="Segoe UI" charset="0"/>
                </a:rPr>
                <a:t>OpenStack</a:t>
              </a:r>
              <a:r>
                <a:rPr kumimoji="1" lang="en-US" altLang="ja-JP" sz="1400" kern="0" spc="-30" dirty="0" smtClean="0">
                  <a:solidFill>
                    <a:schemeClr val="bg1"/>
                  </a:solidFill>
                  <a:latin typeface="Segoe UI" charset="0"/>
                  <a:ea typeface="Segoe UI" charset="0"/>
                  <a:cs typeface="Segoe UI" charset="0"/>
                </a:rPr>
                <a:t>)</a:t>
              </a:r>
            </a:p>
          </p:txBody>
        </p:sp>
      </p:grpSp>
      <p:grpSp>
        <p:nvGrpSpPr>
          <p:cNvPr id="93" name="図形グループ 92"/>
          <p:cNvGrpSpPr/>
          <p:nvPr/>
        </p:nvGrpSpPr>
        <p:grpSpPr>
          <a:xfrm>
            <a:off x="3308429" y="2931825"/>
            <a:ext cx="1300480" cy="1299600"/>
            <a:chOff x="534922" y="3349551"/>
            <a:chExt cx="1300480" cy="1300480"/>
          </a:xfrm>
        </p:grpSpPr>
        <p:pic>
          <p:nvPicPr>
            <p:cNvPr id="94" name="図 9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95" name="テキスト ボックス 94"/>
            <p:cNvSpPr txBox="1"/>
            <p:nvPr/>
          </p:nvSpPr>
          <p:spPr>
            <a:xfrm>
              <a:off x="624616" y="3738557"/>
              <a:ext cx="1121091" cy="61597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Application Platform</a:t>
              </a:r>
            </a:p>
            <a:p>
              <a:pPr algn="ctr"/>
              <a:r>
                <a:rPr kumimoji="1" lang="en-US" altLang="ja-JP" sz="1200" kern="0" spc="-30" dirty="0" smtClean="0">
                  <a:solidFill>
                    <a:schemeClr val="bg1"/>
                  </a:solidFill>
                  <a:latin typeface="Segoe UI" charset="0"/>
                  <a:ea typeface="Segoe UI" charset="0"/>
                  <a:cs typeface="Segoe UI" charset="0"/>
                </a:rPr>
                <a:t>(</a:t>
              </a:r>
              <a:r>
                <a:rPr kumimoji="1" lang="en-US" altLang="ja-JP" sz="1200" kern="0" spc="-30" dirty="0" err="1" smtClean="0">
                  <a:solidFill>
                    <a:schemeClr val="bg1"/>
                  </a:solidFill>
                  <a:latin typeface="Segoe UI" charset="0"/>
                  <a:ea typeface="Segoe UI" charset="0"/>
                  <a:cs typeface="Segoe UI" charset="0"/>
                </a:rPr>
                <a:t>CloudFoundry</a:t>
              </a:r>
              <a:r>
                <a:rPr kumimoji="1" lang="en-US" altLang="ja-JP" sz="1200" kern="0" spc="-30" dirty="0" smtClean="0">
                  <a:solidFill>
                    <a:schemeClr val="bg1"/>
                  </a:solidFill>
                  <a:latin typeface="Segoe UI" charset="0"/>
                  <a:ea typeface="Segoe UI" charset="0"/>
                  <a:cs typeface="Segoe UI" charset="0"/>
                </a:rPr>
                <a:t>)</a:t>
              </a:r>
            </a:p>
          </p:txBody>
        </p:sp>
      </p:grpSp>
      <p:grpSp>
        <p:nvGrpSpPr>
          <p:cNvPr id="96" name="図形グループ 95"/>
          <p:cNvGrpSpPr/>
          <p:nvPr/>
        </p:nvGrpSpPr>
        <p:grpSpPr>
          <a:xfrm>
            <a:off x="783076" y="2906053"/>
            <a:ext cx="1300480" cy="1299600"/>
            <a:chOff x="534922" y="3349551"/>
            <a:chExt cx="1300480" cy="1300480"/>
          </a:xfrm>
        </p:grpSpPr>
        <p:pic>
          <p:nvPicPr>
            <p:cNvPr id="97" name="図 96"/>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98" name="テキスト ボックス 97"/>
            <p:cNvSpPr txBox="1"/>
            <p:nvPr/>
          </p:nvSpPr>
          <p:spPr>
            <a:xfrm>
              <a:off x="624616" y="3738557"/>
              <a:ext cx="1121091" cy="43117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Container</a:t>
              </a:r>
            </a:p>
            <a:p>
              <a:pPr algn="ctr"/>
              <a:r>
                <a:rPr kumimoji="1" lang="en-US" altLang="ja-JP" sz="1400" kern="0" spc="-30" dirty="0" smtClean="0">
                  <a:solidFill>
                    <a:schemeClr val="bg1"/>
                  </a:solidFill>
                  <a:latin typeface="Segoe UI" charset="0"/>
                  <a:ea typeface="Segoe UI" charset="0"/>
                  <a:cs typeface="Segoe UI" charset="0"/>
                </a:rPr>
                <a:t>(</a:t>
              </a:r>
              <a:r>
                <a:rPr kumimoji="1" lang="en-US" altLang="ja-JP" sz="1400" kern="0" spc="-30" dirty="0" err="1" smtClean="0">
                  <a:solidFill>
                    <a:schemeClr val="bg1"/>
                  </a:solidFill>
                  <a:latin typeface="Segoe UI" charset="0"/>
                  <a:ea typeface="Segoe UI" charset="0"/>
                  <a:cs typeface="Segoe UI" charset="0"/>
                </a:rPr>
                <a:t>Docker</a:t>
              </a:r>
              <a:r>
                <a:rPr kumimoji="1" lang="en-US" altLang="ja-JP" sz="1400" kern="0" spc="-30" dirty="0" smtClean="0">
                  <a:solidFill>
                    <a:schemeClr val="bg1"/>
                  </a:solidFill>
                  <a:latin typeface="Segoe UI" charset="0"/>
                  <a:ea typeface="Segoe UI" charset="0"/>
                  <a:cs typeface="Segoe UI" charset="0"/>
                </a:rPr>
                <a:t>)</a:t>
              </a:r>
            </a:p>
          </p:txBody>
        </p:sp>
      </p:grpSp>
      <p:grpSp>
        <p:nvGrpSpPr>
          <p:cNvPr id="102" name="図形グループ 101"/>
          <p:cNvGrpSpPr/>
          <p:nvPr/>
        </p:nvGrpSpPr>
        <p:grpSpPr>
          <a:xfrm>
            <a:off x="4154947" y="1675792"/>
            <a:ext cx="1300480" cy="1299600"/>
            <a:chOff x="534922" y="3349551"/>
            <a:chExt cx="1300480" cy="1300480"/>
          </a:xfrm>
        </p:grpSpPr>
        <p:pic>
          <p:nvPicPr>
            <p:cNvPr id="103" name="図 10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04" name="テキスト ボックス 103"/>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Web</a:t>
              </a:r>
            </a:p>
          </p:txBody>
        </p:sp>
      </p:grpSp>
      <p:grpSp>
        <p:nvGrpSpPr>
          <p:cNvPr id="105" name="図形グループ 104"/>
          <p:cNvGrpSpPr/>
          <p:nvPr/>
        </p:nvGrpSpPr>
        <p:grpSpPr>
          <a:xfrm>
            <a:off x="5484420" y="1675792"/>
            <a:ext cx="1300480" cy="1299600"/>
            <a:chOff x="534922" y="3349551"/>
            <a:chExt cx="1300480" cy="1300480"/>
          </a:xfrm>
        </p:grpSpPr>
        <p:pic>
          <p:nvPicPr>
            <p:cNvPr id="106" name="図 105"/>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07" name="テキスト ボックス 106"/>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Data</a:t>
              </a:r>
            </a:p>
          </p:txBody>
        </p:sp>
      </p:grpSp>
      <p:grpSp>
        <p:nvGrpSpPr>
          <p:cNvPr id="108" name="図形グループ 107"/>
          <p:cNvGrpSpPr/>
          <p:nvPr/>
        </p:nvGrpSpPr>
        <p:grpSpPr>
          <a:xfrm>
            <a:off x="6800317" y="1660026"/>
            <a:ext cx="1300480" cy="1299600"/>
            <a:chOff x="534922" y="3349551"/>
            <a:chExt cx="1300480" cy="1300480"/>
          </a:xfrm>
        </p:grpSpPr>
        <p:pic>
          <p:nvPicPr>
            <p:cNvPr id="109" name="図 10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10" name="テキスト ボックス 109"/>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smtClean="0">
                  <a:solidFill>
                    <a:schemeClr val="bg1"/>
                  </a:solidFill>
                  <a:latin typeface="Segoe UI" charset="0"/>
                  <a:ea typeface="Segoe UI" charset="0"/>
                  <a:cs typeface="Segoe UI" charset="0"/>
                </a:rPr>
                <a:t>Mobile</a:t>
              </a:r>
              <a:endParaRPr kumimoji="1" lang="en-US" altLang="ja-JP" sz="1400" kern="0" spc="-30" dirty="0" smtClean="0">
                <a:solidFill>
                  <a:schemeClr val="bg1"/>
                </a:solidFill>
                <a:latin typeface="Segoe UI" charset="0"/>
                <a:ea typeface="Segoe UI" charset="0"/>
                <a:cs typeface="Segoe UI" charset="0"/>
              </a:endParaRPr>
            </a:p>
          </p:txBody>
        </p:sp>
      </p:grpSp>
      <p:grpSp>
        <p:nvGrpSpPr>
          <p:cNvPr id="111" name="図形グループ 110"/>
          <p:cNvGrpSpPr/>
          <p:nvPr/>
        </p:nvGrpSpPr>
        <p:grpSpPr>
          <a:xfrm>
            <a:off x="4843083" y="2760055"/>
            <a:ext cx="1300480" cy="1299600"/>
            <a:chOff x="534922" y="3349551"/>
            <a:chExt cx="1300480" cy="1300480"/>
          </a:xfrm>
        </p:grpSpPr>
        <p:pic>
          <p:nvPicPr>
            <p:cNvPr id="112" name="図 11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13" name="テキスト ボックス 112"/>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Watson</a:t>
              </a:r>
            </a:p>
          </p:txBody>
        </p:sp>
      </p:grpSp>
      <p:grpSp>
        <p:nvGrpSpPr>
          <p:cNvPr id="114" name="図形グループ 113"/>
          <p:cNvGrpSpPr/>
          <p:nvPr/>
        </p:nvGrpSpPr>
        <p:grpSpPr>
          <a:xfrm>
            <a:off x="7414797" y="2760055"/>
            <a:ext cx="1300480" cy="1299600"/>
            <a:chOff x="534922" y="3349551"/>
            <a:chExt cx="1300480" cy="1300480"/>
          </a:xfrm>
        </p:grpSpPr>
        <p:pic>
          <p:nvPicPr>
            <p:cNvPr id="115" name="図 114"/>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16" name="テキスト ボックス 115"/>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smtClean="0">
                  <a:solidFill>
                    <a:schemeClr val="bg1"/>
                  </a:solidFill>
                  <a:latin typeface="Segoe UI" charset="0"/>
                  <a:ea typeface="Segoe UI" charset="0"/>
                  <a:cs typeface="Segoe UI" charset="0"/>
                </a:rPr>
                <a:t>Security</a:t>
              </a:r>
              <a:endParaRPr kumimoji="1" lang="en-US" altLang="ja-JP" sz="1400" kern="0" spc="-30" dirty="0" smtClean="0">
                <a:solidFill>
                  <a:schemeClr val="bg1"/>
                </a:solidFill>
                <a:latin typeface="Segoe UI" charset="0"/>
                <a:ea typeface="Segoe UI" charset="0"/>
                <a:cs typeface="Segoe UI" charset="0"/>
              </a:endParaRPr>
            </a:p>
          </p:txBody>
        </p:sp>
      </p:grpSp>
      <p:grpSp>
        <p:nvGrpSpPr>
          <p:cNvPr id="117" name="図形グループ 116"/>
          <p:cNvGrpSpPr/>
          <p:nvPr/>
        </p:nvGrpSpPr>
        <p:grpSpPr>
          <a:xfrm>
            <a:off x="8082468" y="1660026"/>
            <a:ext cx="1300480" cy="1299600"/>
            <a:chOff x="534922" y="3349551"/>
            <a:chExt cx="1300480" cy="1300480"/>
          </a:xfrm>
        </p:grpSpPr>
        <p:pic>
          <p:nvPicPr>
            <p:cNvPr id="118" name="図 11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19" name="テキスト ボックス 118"/>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Analytics</a:t>
              </a:r>
            </a:p>
          </p:txBody>
        </p:sp>
      </p:grpSp>
      <p:grpSp>
        <p:nvGrpSpPr>
          <p:cNvPr id="120" name="図形グループ 119"/>
          <p:cNvGrpSpPr/>
          <p:nvPr/>
        </p:nvGrpSpPr>
        <p:grpSpPr>
          <a:xfrm>
            <a:off x="6125072" y="2760055"/>
            <a:ext cx="1300480" cy="1299600"/>
            <a:chOff x="534922" y="3349551"/>
            <a:chExt cx="1300480" cy="1300480"/>
          </a:xfrm>
        </p:grpSpPr>
        <p:pic>
          <p:nvPicPr>
            <p:cNvPr id="121" name="図 12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22" name="テキスト ボックス 121"/>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smtClean="0">
                  <a:solidFill>
                    <a:schemeClr val="bg1"/>
                  </a:solidFill>
                  <a:latin typeface="Segoe UI" charset="0"/>
                  <a:ea typeface="Segoe UI" charset="0"/>
                  <a:cs typeface="Segoe UI" charset="0"/>
                </a:rPr>
                <a:t>IoT</a:t>
              </a:r>
              <a:endParaRPr kumimoji="1" lang="en-US" altLang="ja-JP" sz="1400" kern="0" spc="-30" dirty="0" smtClean="0">
                <a:solidFill>
                  <a:schemeClr val="bg1"/>
                </a:solidFill>
                <a:latin typeface="Segoe UI" charset="0"/>
                <a:ea typeface="Segoe UI" charset="0"/>
                <a:cs typeface="Segoe UI" charset="0"/>
              </a:endParaRPr>
            </a:p>
          </p:txBody>
        </p:sp>
      </p:grpSp>
      <p:grpSp>
        <p:nvGrpSpPr>
          <p:cNvPr id="123" name="図形グループ 122"/>
          <p:cNvGrpSpPr/>
          <p:nvPr/>
        </p:nvGrpSpPr>
        <p:grpSpPr>
          <a:xfrm>
            <a:off x="8754601" y="2754175"/>
            <a:ext cx="1300480" cy="1299600"/>
            <a:chOff x="534922" y="3349551"/>
            <a:chExt cx="1300480" cy="1300480"/>
          </a:xfrm>
        </p:grpSpPr>
        <p:pic>
          <p:nvPicPr>
            <p:cNvPr id="124" name="図 12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25" name="テキスト ボックス 124"/>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3</a:t>
              </a:r>
              <a:r>
                <a:rPr kumimoji="1" lang="en-US" altLang="ja-JP" sz="1400" kern="0" spc="-30" baseline="30000" dirty="0" smtClean="0">
                  <a:solidFill>
                    <a:schemeClr val="bg1"/>
                  </a:solidFill>
                  <a:latin typeface="Segoe UI" charset="0"/>
                  <a:ea typeface="Segoe UI" charset="0"/>
                  <a:cs typeface="Segoe UI" charset="0"/>
                </a:rPr>
                <a:t>rd</a:t>
              </a:r>
              <a:r>
                <a:rPr kumimoji="1" lang="en-US" altLang="ja-JP" sz="1400" kern="0" spc="-30" dirty="0" smtClean="0">
                  <a:solidFill>
                    <a:schemeClr val="bg1"/>
                  </a:solidFill>
                  <a:latin typeface="Segoe UI" charset="0"/>
                  <a:ea typeface="Segoe UI" charset="0"/>
                  <a:cs typeface="Segoe UI" charset="0"/>
                </a:rPr>
                <a:t> party</a:t>
              </a:r>
            </a:p>
          </p:txBody>
        </p:sp>
      </p:grpSp>
      <p:pic>
        <p:nvPicPr>
          <p:cNvPr id="134" name="図 133"/>
          <p:cNvPicPr>
            <a:picLocks noChangeAspect="1"/>
          </p:cNvPicPr>
          <p:nvPr/>
        </p:nvPicPr>
        <p:blipFill>
          <a:blip r:embed="rId4"/>
          <a:stretch>
            <a:fillRect/>
          </a:stretch>
        </p:blipFill>
        <p:spPr>
          <a:xfrm>
            <a:off x="2059745" y="2168036"/>
            <a:ext cx="1606567" cy="403730"/>
          </a:xfrm>
          <a:prstGeom prst="rect">
            <a:avLst/>
          </a:prstGeom>
        </p:spPr>
      </p:pic>
      <p:pic>
        <p:nvPicPr>
          <p:cNvPr id="135" name="図 134"/>
          <p:cNvPicPr>
            <a:picLocks noChangeAspect="1"/>
          </p:cNvPicPr>
          <p:nvPr/>
        </p:nvPicPr>
        <p:blipFill>
          <a:blip r:embed="rId5"/>
          <a:stretch>
            <a:fillRect/>
          </a:stretch>
        </p:blipFill>
        <p:spPr>
          <a:xfrm>
            <a:off x="997699" y="1211972"/>
            <a:ext cx="872184" cy="725003"/>
          </a:xfrm>
          <a:prstGeom prst="rect">
            <a:avLst/>
          </a:prstGeom>
        </p:spPr>
      </p:pic>
      <p:pic>
        <p:nvPicPr>
          <p:cNvPr id="136" name="図 135"/>
          <p:cNvPicPr>
            <a:picLocks noChangeAspect="1"/>
          </p:cNvPicPr>
          <p:nvPr/>
        </p:nvPicPr>
        <p:blipFill>
          <a:blip r:embed="rId6"/>
          <a:stretch>
            <a:fillRect/>
          </a:stretch>
        </p:blipFill>
        <p:spPr>
          <a:xfrm>
            <a:off x="2285896" y="1076155"/>
            <a:ext cx="996639" cy="996639"/>
          </a:xfrm>
          <a:prstGeom prst="rect">
            <a:avLst/>
          </a:prstGeom>
        </p:spPr>
      </p:pic>
      <p:pic>
        <p:nvPicPr>
          <p:cNvPr id="138" name="図 137"/>
          <p:cNvPicPr>
            <a:picLocks noChangeAspect="1"/>
          </p:cNvPicPr>
          <p:nvPr/>
        </p:nvPicPr>
        <p:blipFill>
          <a:blip r:embed="rId7"/>
          <a:stretch>
            <a:fillRect/>
          </a:stretch>
        </p:blipFill>
        <p:spPr>
          <a:xfrm>
            <a:off x="873746" y="1931162"/>
            <a:ext cx="996137" cy="996137"/>
          </a:xfrm>
          <a:prstGeom prst="rect">
            <a:avLst/>
          </a:prstGeom>
        </p:spPr>
      </p:pic>
      <p:grpSp>
        <p:nvGrpSpPr>
          <p:cNvPr id="140" name="図形グループ 139"/>
          <p:cNvGrpSpPr/>
          <p:nvPr/>
        </p:nvGrpSpPr>
        <p:grpSpPr>
          <a:xfrm>
            <a:off x="9433112" y="1660026"/>
            <a:ext cx="1300480" cy="1299600"/>
            <a:chOff x="534922" y="3349551"/>
            <a:chExt cx="1300480" cy="1300480"/>
          </a:xfrm>
        </p:grpSpPr>
        <p:pic>
          <p:nvPicPr>
            <p:cNvPr id="141" name="図 14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42" name="テキスト ボックス 141"/>
            <p:cNvSpPr txBox="1"/>
            <p:nvPr/>
          </p:nvSpPr>
          <p:spPr>
            <a:xfrm>
              <a:off x="624616" y="3738557"/>
              <a:ext cx="1121091" cy="431179"/>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API</a:t>
              </a:r>
            </a:p>
            <a:p>
              <a:pPr algn="ctr"/>
              <a:r>
                <a:rPr kumimoji="1" lang="en-US" altLang="ja-JP" sz="1400" kern="0" spc="-30" dirty="0" smtClean="0">
                  <a:solidFill>
                    <a:schemeClr val="bg1"/>
                  </a:solidFill>
                  <a:latin typeface="Segoe UI" charset="0"/>
                  <a:ea typeface="Segoe UI" charset="0"/>
                  <a:cs typeface="Segoe UI" charset="0"/>
                </a:rPr>
                <a:t>Connect</a:t>
              </a:r>
            </a:p>
          </p:txBody>
        </p:sp>
      </p:grpSp>
      <p:grpSp>
        <p:nvGrpSpPr>
          <p:cNvPr id="143" name="図形グループ 142"/>
          <p:cNvGrpSpPr/>
          <p:nvPr/>
        </p:nvGrpSpPr>
        <p:grpSpPr>
          <a:xfrm>
            <a:off x="10091145" y="2748295"/>
            <a:ext cx="1300480" cy="1299600"/>
            <a:chOff x="534922" y="3349551"/>
            <a:chExt cx="1300480" cy="1300480"/>
          </a:xfrm>
        </p:grpSpPr>
        <p:pic>
          <p:nvPicPr>
            <p:cNvPr id="144" name="図 14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45" name="テキスト ボックス 144"/>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VPN</a:t>
              </a:r>
            </a:p>
          </p:txBody>
        </p:sp>
      </p:grpSp>
      <p:grpSp>
        <p:nvGrpSpPr>
          <p:cNvPr id="150" name="図形グループ 149"/>
          <p:cNvGrpSpPr/>
          <p:nvPr/>
        </p:nvGrpSpPr>
        <p:grpSpPr>
          <a:xfrm>
            <a:off x="4859262" y="405667"/>
            <a:ext cx="1300480" cy="1299600"/>
            <a:chOff x="534922" y="3349551"/>
            <a:chExt cx="1300480" cy="1300480"/>
          </a:xfrm>
        </p:grpSpPr>
        <p:pic>
          <p:nvPicPr>
            <p:cNvPr id="151" name="図 150"/>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52" name="テキスト ボックス 151"/>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Your App</a:t>
              </a:r>
            </a:p>
          </p:txBody>
        </p:sp>
      </p:grpSp>
      <p:grpSp>
        <p:nvGrpSpPr>
          <p:cNvPr id="153" name="図形グループ 152"/>
          <p:cNvGrpSpPr/>
          <p:nvPr/>
        </p:nvGrpSpPr>
        <p:grpSpPr>
          <a:xfrm>
            <a:off x="6111218" y="391982"/>
            <a:ext cx="1300480" cy="1299600"/>
            <a:chOff x="534922" y="3349551"/>
            <a:chExt cx="1300480" cy="1300480"/>
          </a:xfrm>
        </p:grpSpPr>
        <p:pic>
          <p:nvPicPr>
            <p:cNvPr id="154" name="図 153"/>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55" name="テキスト ボックス 154"/>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Your App</a:t>
              </a:r>
            </a:p>
          </p:txBody>
        </p:sp>
      </p:grpSp>
      <p:grpSp>
        <p:nvGrpSpPr>
          <p:cNvPr id="156" name="図形グループ 155"/>
          <p:cNvGrpSpPr/>
          <p:nvPr/>
        </p:nvGrpSpPr>
        <p:grpSpPr>
          <a:xfrm>
            <a:off x="7421963" y="360054"/>
            <a:ext cx="1300480" cy="1299600"/>
            <a:chOff x="534922" y="3349551"/>
            <a:chExt cx="1300480" cy="1300480"/>
          </a:xfrm>
        </p:grpSpPr>
        <p:pic>
          <p:nvPicPr>
            <p:cNvPr id="157" name="図 156"/>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58" name="テキスト ボックス 157"/>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Your App</a:t>
              </a:r>
            </a:p>
          </p:txBody>
        </p:sp>
      </p:grpSp>
      <p:grpSp>
        <p:nvGrpSpPr>
          <p:cNvPr id="159" name="図形グループ 158"/>
          <p:cNvGrpSpPr/>
          <p:nvPr/>
        </p:nvGrpSpPr>
        <p:grpSpPr>
          <a:xfrm>
            <a:off x="8757502" y="342921"/>
            <a:ext cx="1300480" cy="1299600"/>
            <a:chOff x="534922" y="3349551"/>
            <a:chExt cx="1300480" cy="1300480"/>
          </a:xfrm>
        </p:grpSpPr>
        <p:pic>
          <p:nvPicPr>
            <p:cNvPr id="160" name="図 159"/>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rot="5400000">
              <a:off x="534922" y="3349551"/>
              <a:ext cx="1300480" cy="1300480"/>
            </a:xfrm>
            <a:prstGeom prst="rect">
              <a:avLst/>
            </a:prstGeom>
          </p:spPr>
        </p:pic>
        <p:sp>
          <p:nvSpPr>
            <p:cNvPr id="161" name="テキスト ボックス 160"/>
            <p:cNvSpPr txBox="1"/>
            <p:nvPr/>
          </p:nvSpPr>
          <p:spPr>
            <a:xfrm>
              <a:off x="624616" y="3738557"/>
              <a:ext cx="1121091" cy="215590"/>
            </a:xfrm>
            <a:prstGeom prst="rect">
              <a:avLst/>
            </a:prstGeom>
            <a:noFill/>
            <a:ln>
              <a:noFill/>
            </a:ln>
          </p:spPr>
          <p:txBody>
            <a:bodyPr wrap="square" lIns="0" tIns="0" rIns="0" bIns="0" rtlCol="0">
              <a:spAutoFit/>
            </a:bodyPr>
            <a:lstStyle/>
            <a:p>
              <a:pPr algn="ctr"/>
              <a:r>
                <a:rPr kumimoji="1" lang="en-US" altLang="ja-JP" sz="1400" kern="0" spc="-30" dirty="0" smtClean="0">
                  <a:solidFill>
                    <a:schemeClr val="bg1"/>
                  </a:solidFill>
                  <a:latin typeface="Segoe UI" charset="0"/>
                  <a:ea typeface="Segoe UI" charset="0"/>
                  <a:cs typeface="Segoe UI" charset="0"/>
                </a:rPr>
                <a:t>You App</a:t>
              </a:r>
            </a:p>
          </p:txBody>
        </p:sp>
      </p:grpSp>
      <p:sp>
        <p:nvSpPr>
          <p:cNvPr id="162" name="タイトル 161"/>
          <p:cNvSpPr>
            <a:spLocks noGrp="1"/>
          </p:cNvSpPr>
          <p:nvPr>
            <p:ph type="title"/>
          </p:nvPr>
        </p:nvSpPr>
        <p:spPr>
          <a:xfrm>
            <a:off x="487553" y="390980"/>
            <a:ext cx="11327161" cy="430887"/>
          </a:xfrm>
        </p:spPr>
        <p:txBody>
          <a:bodyPr/>
          <a:lstStyle/>
          <a:p>
            <a:r>
              <a:rPr kumimoji="1" lang="en-US" altLang="ja-JP" sz="2800" dirty="0" smtClean="0"/>
              <a:t>IBM</a:t>
            </a:r>
            <a:r>
              <a:rPr kumimoji="1" lang="ja-JP" altLang="en-US" sz="2800" dirty="0" smtClean="0"/>
              <a:t>のパブリッククラウド</a:t>
            </a:r>
            <a:endParaRPr kumimoji="1" lang="ja-JP" altLang="en-US" sz="2800" dirty="0"/>
          </a:p>
        </p:txBody>
      </p:sp>
      <p:grpSp>
        <p:nvGrpSpPr>
          <p:cNvPr id="170" name="図形グループ 169"/>
          <p:cNvGrpSpPr/>
          <p:nvPr/>
        </p:nvGrpSpPr>
        <p:grpSpPr>
          <a:xfrm>
            <a:off x="-241784" y="991513"/>
            <a:ext cx="12817365" cy="3255591"/>
            <a:chOff x="-241784" y="991513"/>
            <a:chExt cx="12817365" cy="3255591"/>
          </a:xfrm>
        </p:grpSpPr>
        <p:sp>
          <p:nvSpPr>
            <p:cNvPr id="167" name="正方形/長方形 166"/>
            <p:cNvSpPr/>
            <p:nvPr/>
          </p:nvSpPr>
          <p:spPr>
            <a:xfrm>
              <a:off x="-241784" y="991513"/>
              <a:ext cx="12817365" cy="3255591"/>
            </a:xfrm>
            <a:prstGeom prst="rect">
              <a:avLst/>
            </a:prstGeom>
            <a:solidFill>
              <a:schemeClr val="bg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65" name="図 164"/>
            <p:cNvPicPr>
              <a:picLocks noChangeAspect="1"/>
            </p:cNvPicPr>
            <p:nvPr/>
          </p:nvPicPr>
          <p:blipFill>
            <a:blip r:embed="rId8"/>
            <a:stretch>
              <a:fillRect/>
            </a:stretch>
          </p:blipFill>
          <p:spPr>
            <a:xfrm>
              <a:off x="4103888" y="2066846"/>
              <a:ext cx="4131278" cy="1262593"/>
            </a:xfrm>
            <a:prstGeom prst="rect">
              <a:avLst/>
            </a:prstGeom>
          </p:spPr>
        </p:pic>
      </p:grpSp>
      <p:grpSp>
        <p:nvGrpSpPr>
          <p:cNvPr id="171" name="図形グループ 170"/>
          <p:cNvGrpSpPr/>
          <p:nvPr/>
        </p:nvGrpSpPr>
        <p:grpSpPr>
          <a:xfrm>
            <a:off x="-239156" y="4267589"/>
            <a:ext cx="12817365" cy="3255591"/>
            <a:chOff x="-239156" y="4267589"/>
            <a:chExt cx="12817365" cy="3255591"/>
          </a:xfrm>
        </p:grpSpPr>
        <p:sp>
          <p:nvSpPr>
            <p:cNvPr id="168" name="正方形/長方形 167"/>
            <p:cNvSpPr/>
            <p:nvPr/>
          </p:nvSpPr>
          <p:spPr>
            <a:xfrm>
              <a:off x="-239156" y="4267589"/>
              <a:ext cx="12817365" cy="3255591"/>
            </a:xfrm>
            <a:prstGeom prst="rect">
              <a:avLst/>
            </a:prstGeom>
            <a:solidFill>
              <a:srgbClr val="F39D9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69" name="図 168"/>
            <p:cNvPicPr>
              <a:picLocks noChangeAspect="1"/>
            </p:cNvPicPr>
            <p:nvPr/>
          </p:nvPicPr>
          <p:blipFill>
            <a:blip r:embed="rId9"/>
            <a:stretch>
              <a:fillRect/>
            </a:stretch>
          </p:blipFill>
          <p:spPr>
            <a:xfrm>
              <a:off x="4492629" y="4385279"/>
              <a:ext cx="3852720" cy="1521160"/>
            </a:xfrm>
            <a:prstGeom prst="rect">
              <a:avLst/>
            </a:prstGeom>
          </p:spPr>
        </p:pic>
      </p:grpSp>
    </p:spTree>
    <p:extLst>
      <p:ext uri="{BB962C8B-B14F-4D97-AF65-F5344CB8AC3E}">
        <p14:creationId xmlns:p14="http://schemas.microsoft.com/office/powerpoint/2010/main" val="2044043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sz="quarter" idx="10"/>
          </p:nvPr>
        </p:nvSpPr>
        <p:spPr/>
        <p:txBody>
          <a:bodyPr/>
          <a:lstStyle/>
          <a:p>
            <a:endParaRPr kumimoji="1" lang="ja-JP" altLang="en-US"/>
          </a:p>
        </p:txBody>
      </p:sp>
      <p:pic>
        <p:nvPicPr>
          <p:cNvPr id="4"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365693" cy="7728559"/>
          </a:xfrm>
          <a:prstGeom prst="rect">
            <a:avLst/>
          </a:prstGeom>
        </p:spPr>
      </p:pic>
    </p:spTree>
    <p:extLst>
      <p:ext uri="{BB962C8B-B14F-4D97-AF65-F5344CB8AC3E}">
        <p14:creationId xmlns:p14="http://schemas.microsoft.com/office/powerpoint/2010/main" val="227313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ソードアート・オンライン ザ・ビギニング Sponsored by IB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Tree>
    <p:extLst>
      <p:ext uri="{BB962C8B-B14F-4D97-AF65-F5344CB8AC3E}">
        <p14:creationId xmlns:p14="http://schemas.microsoft.com/office/powerpoint/2010/main" val="29338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6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DCOP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372" y="4399678"/>
            <a:ext cx="3266284" cy="2166938"/>
          </a:xfrm>
          <a:prstGeom prst="rect">
            <a:avLst/>
          </a:prstGeom>
          <a:solidFill>
            <a:srgbClr val="FFFFFF">
              <a:shade val="85000"/>
            </a:srgbClr>
          </a:solidFill>
          <a:ln w="88900" cap="sq">
            <a:solidFill>
              <a:srgbClr val="FFFFFF"/>
            </a:solidFill>
            <a:miter lim="800000"/>
          </a:ln>
          <a:effectLst/>
          <a:extLst/>
        </p:spPr>
      </p:pic>
      <p:pic>
        <p:nvPicPr>
          <p:cNvPr id="6" name="Picture 13" descr="HQ.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51558" y="4399680"/>
            <a:ext cx="3258722" cy="2166936"/>
          </a:xfrm>
          <a:prstGeom prst="rect">
            <a:avLst/>
          </a:prstGeom>
          <a:solidFill>
            <a:srgbClr val="FFFFFF">
              <a:shade val="85000"/>
            </a:srgbClr>
          </a:solidFill>
          <a:ln w="88900" cap="sq">
            <a:solidFill>
              <a:srgbClr val="FFFFFF"/>
            </a:solidFill>
            <a:miter lim="800000"/>
          </a:ln>
          <a:effectLst/>
          <a:extLst/>
        </p:spPr>
      </p:pic>
      <p:pic>
        <p:nvPicPr>
          <p:cNvPr id="7" name="Picture 14" descr="RACK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04182" y="4399679"/>
            <a:ext cx="3249650" cy="2166938"/>
          </a:xfrm>
          <a:prstGeom prst="rect">
            <a:avLst/>
          </a:prstGeom>
          <a:solidFill>
            <a:srgbClr val="FFFFFF">
              <a:shade val="85000"/>
            </a:srgbClr>
          </a:solidFill>
          <a:ln w="88900" cap="sq">
            <a:solidFill>
              <a:srgbClr val="FFFFFF"/>
            </a:solidFill>
            <a:miter lim="800000"/>
          </a:ln>
          <a:effectLst/>
          <a:extLst/>
        </p:spPr>
      </p:pic>
      <p:sp>
        <p:nvSpPr>
          <p:cNvPr id="2" name="Title 1"/>
          <p:cNvSpPr>
            <a:spLocks noGrp="1"/>
          </p:cNvSpPr>
          <p:nvPr>
            <p:ph type="title"/>
          </p:nvPr>
        </p:nvSpPr>
        <p:spPr/>
        <p:txBody>
          <a:bodyPr/>
          <a:lstStyle/>
          <a:p>
            <a:r>
              <a:rPr lang="en-US" altLang="ja-JP" dirty="0">
                <a:latin typeface="Meiryo" charset="-128"/>
                <a:ea typeface="Meiryo" charset="-128"/>
                <a:cs typeface="Meiryo" charset="-128"/>
              </a:rPr>
              <a:t>IBM </a:t>
            </a:r>
            <a:r>
              <a:rPr lang="en-US" altLang="ja-JP" dirty="0" smtClean="0">
                <a:latin typeface="Meiryo" charset="-128"/>
                <a:ea typeface="Meiryo" charset="-128"/>
                <a:cs typeface="Meiryo" charset="-128"/>
              </a:rPr>
              <a:t>SoftLayer</a:t>
            </a:r>
            <a:r>
              <a:rPr lang="ja-JP" altLang="en-US" dirty="0" smtClean="0">
                <a:latin typeface="Meiryo" charset="-128"/>
                <a:ea typeface="Meiryo" charset="-128"/>
                <a:cs typeface="Meiryo" charset="-128"/>
              </a:rPr>
              <a:t>とは</a:t>
            </a:r>
            <a:endParaRPr kumimoji="1" lang="ja-JP" altLang="en-US" dirty="0">
              <a:latin typeface="Meiryo" charset="-128"/>
              <a:ea typeface="Meiryo" charset="-128"/>
              <a:cs typeface="Meiryo" charset="-128"/>
            </a:endParaRPr>
          </a:p>
        </p:txBody>
      </p:sp>
      <p:sp>
        <p:nvSpPr>
          <p:cNvPr id="3" name="Text Placeholder 2"/>
          <p:cNvSpPr>
            <a:spLocks noGrp="1"/>
          </p:cNvSpPr>
          <p:nvPr>
            <p:ph type="body" sz="quarter" idx="10"/>
          </p:nvPr>
        </p:nvSpPr>
        <p:spPr>
          <a:xfrm>
            <a:off x="487553" y="1332419"/>
            <a:ext cx="11342379" cy="3040832"/>
          </a:xfrm>
        </p:spPr>
        <p:txBody>
          <a:bodyPr/>
          <a:lstStyle/>
          <a:p>
            <a:r>
              <a:rPr kumimoji="1" lang="ja-JP" altLang="en-US" sz="2000" dirty="0" smtClean="0"/>
              <a:t>高いパフォーマンス</a:t>
            </a:r>
            <a:endParaRPr kumimoji="1" lang="en-US" altLang="ja-JP" sz="2000" dirty="0" smtClean="0"/>
          </a:p>
          <a:p>
            <a:pPr lvl="1"/>
            <a:r>
              <a:rPr kumimoji="1" lang="ja-JP" altLang="en-US" sz="1800" dirty="0" smtClean="0">
                <a:latin typeface="メイリオ" panose="020B0604030504040204" pitchFamily="50" charset="-128"/>
                <a:cs typeface="メイリオ" panose="020B0604030504040204" pitchFamily="50" charset="-128"/>
              </a:rPr>
              <a:t>ベアメタルサーバー</a:t>
            </a:r>
            <a:endParaRPr kumimoji="1" lang="en-US" altLang="ja-JP" sz="1400" dirty="0" smtClean="0">
              <a:latin typeface="メイリオ" panose="020B0604030504040204" pitchFamily="50" charset="-128"/>
              <a:cs typeface="メイリオ" panose="020B0604030504040204" pitchFamily="50" charset="-128"/>
            </a:endParaRPr>
          </a:p>
          <a:p>
            <a:pPr lvl="1"/>
            <a:r>
              <a:rPr kumimoji="1" lang="ja-JP" altLang="en-US" sz="1800" dirty="0" smtClean="0">
                <a:latin typeface="メイリオ" panose="020B0604030504040204" pitchFamily="50" charset="-128"/>
                <a:cs typeface="メイリオ" panose="020B0604030504040204" pitchFamily="50" charset="-128"/>
              </a:rPr>
              <a:t>高速ネットワーク</a:t>
            </a:r>
            <a:endParaRPr kumimoji="1" lang="en-US" altLang="ja-JP" sz="1800" dirty="0" smtClean="0">
              <a:latin typeface="メイリオ" panose="020B0604030504040204" pitchFamily="50" charset="-128"/>
              <a:cs typeface="メイリオ" panose="020B0604030504040204" pitchFamily="50" charset="-128"/>
            </a:endParaRPr>
          </a:p>
          <a:p>
            <a:r>
              <a:rPr kumimoji="1" lang="ja-JP" altLang="en-US" sz="2000" dirty="0" smtClean="0"/>
              <a:t>グローバル・ネットワーク</a:t>
            </a:r>
            <a:endParaRPr kumimoji="1" lang="en-US" altLang="ja-JP" sz="2000" dirty="0" smtClean="0"/>
          </a:p>
          <a:p>
            <a:pPr lvl="1"/>
            <a:r>
              <a:rPr kumimoji="1" lang="ja-JP" altLang="en-US" sz="1800" dirty="0" smtClean="0">
                <a:latin typeface="メイリオ" panose="020B0604030504040204" pitchFamily="50" charset="-128"/>
                <a:cs typeface="メイリオ" panose="020B0604030504040204" pitchFamily="50" charset="-128"/>
              </a:rPr>
              <a:t>データセンターのグ</a:t>
            </a:r>
            <a:r>
              <a:rPr kumimoji="1" lang="ja-JP" altLang="en-US" sz="1800" dirty="0">
                <a:latin typeface="メイリオ" panose="020B0604030504040204" pitchFamily="50" charset="-128"/>
                <a:cs typeface="メイリオ" panose="020B0604030504040204" pitchFamily="50" charset="-128"/>
              </a:rPr>
              <a:t>ローバ</a:t>
            </a:r>
            <a:r>
              <a:rPr kumimoji="1" lang="ja-JP" altLang="en-US" sz="1800" dirty="0" smtClean="0">
                <a:latin typeface="メイリオ" panose="020B0604030504040204" pitchFamily="50" charset="-128"/>
                <a:cs typeface="メイリオ" panose="020B0604030504040204" pitchFamily="50" charset="-128"/>
              </a:rPr>
              <a:t>ル展開（</a:t>
            </a:r>
            <a:r>
              <a:rPr kumimoji="1" lang="ja-JP" altLang="en-US" sz="1800" dirty="0">
                <a:latin typeface="メイリオ" panose="020B0604030504040204" pitchFamily="50" charset="-128"/>
                <a:cs typeface="メイリオ" panose="020B0604030504040204" pitchFamily="50" charset="-128"/>
              </a:rPr>
              <a:t>東京データセンター：</a:t>
            </a:r>
            <a:r>
              <a:rPr kumimoji="1" lang="en-US" altLang="ja-JP" sz="1800" dirty="0">
                <a:latin typeface="メイリオ" panose="020B0604030504040204" pitchFamily="50" charset="-128"/>
                <a:cs typeface="メイリオ" panose="020B0604030504040204" pitchFamily="50" charset="-128"/>
              </a:rPr>
              <a:t>2014</a:t>
            </a:r>
            <a:r>
              <a:rPr kumimoji="1" lang="ja-JP" altLang="en-US" sz="1800" dirty="0">
                <a:latin typeface="メイリオ" panose="020B0604030504040204" pitchFamily="50" charset="-128"/>
                <a:cs typeface="メイリオ" panose="020B0604030504040204" pitchFamily="50" charset="-128"/>
              </a:rPr>
              <a:t>年</a:t>
            </a:r>
            <a:r>
              <a:rPr kumimoji="1" lang="en-US" altLang="ja-JP" sz="1800" dirty="0">
                <a:latin typeface="メイリオ" panose="020B0604030504040204" pitchFamily="50" charset="-128"/>
                <a:cs typeface="メイリオ" panose="020B0604030504040204" pitchFamily="50" charset="-128"/>
              </a:rPr>
              <a:t>12</a:t>
            </a:r>
            <a:r>
              <a:rPr kumimoji="1" lang="ja-JP" altLang="en-US" sz="1800" dirty="0">
                <a:latin typeface="メイリオ" panose="020B0604030504040204" pitchFamily="50" charset="-128"/>
                <a:cs typeface="メイリオ" panose="020B0604030504040204" pitchFamily="50" charset="-128"/>
              </a:rPr>
              <a:t>月</a:t>
            </a:r>
            <a:r>
              <a:rPr kumimoji="1" lang="en-US" altLang="ja-JP" sz="1800" dirty="0">
                <a:latin typeface="メイリオ" panose="020B0604030504040204" pitchFamily="50" charset="-128"/>
                <a:cs typeface="メイリオ" panose="020B0604030504040204" pitchFamily="50" charset="-128"/>
              </a:rPr>
              <a:t>22</a:t>
            </a:r>
            <a:r>
              <a:rPr kumimoji="1" lang="ja-JP" altLang="en-US" sz="1800" dirty="0">
                <a:latin typeface="メイリオ" panose="020B0604030504040204" pitchFamily="50" charset="-128"/>
                <a:cs typeface="メイリオ" panose="020B0604030504040204" pitchFamily="50" charset="-128"/>
              </a:rPr>
              <a:t>日に開設</a:t>
            </a:r>
            <a:r>
              <a:rPr kumimoji="1" lang="ja-JP" altLang="en-US" sz="1800" dirty="0" smtClean="0">
                <a:latin typeface="メイリオ" panose="020B0604030504040204" pitchFamily="50" charset="-128"/>
                <a:cs typeface="メイリオ" panose="020B0604030504040204" pitchFamily="50" charset="-128"/>
              </a:rPr>
              <a:t>）</a:t>
            </a:r>
            <a:endParaRPr kumimoji="1" lang="en-US" altLang="ja-JP" sz="1800" dirty="0" smtClean="0">
              <a:latin typeface="メイリオ" panose="020B0604030504040204" pitchFamily="50" charset="-128"/>
              <a:cs typeface="メイリオ" panose="020B0604030504040204" pitchFamily="50" charset="-128"/>
            </a:endParaRPr>
          </a:p>
          <a:p>
            <a:pPr lvl="1"/>
            <a:r>
              <a:rPr kumimoji="1" lang="ja-JP" altLang="en-US" sz="1800" dirty="0"/>
              <a:t>高</a:t>
            </a:r>
            <a:r>
              <a:rPr kumimoji="1" lang="ja-JP" altLang="en-US" sz="1800" dirty="0" smtClean="0"/>
              <a:t>速で安定したデ</a:t>
            </a:r>
            <a:r>
              <a:rPr kumimoji="1" lang="ja-JP" altLang="en-US" sz="1800" dirty="0"/>
              <a:t>ータセンター間プライベート・ネットワー</a:t>
            </a:r>
            <a:r>
              <a:rPr kumimoji="1" lang="ja-JP" altLang="en-US" sz="1800" dirty="0" smtClean="0"/>
              <a:t>ク</a:t>
            </a:r>
            <a:endParaRPr kumimoji="1" lang="ja-JP" altLang="en-US" sz="1800" dirty="0">
              <a:latin typeface="メイリオ" panose="020B0604030504040204" pitchFamily="50" charset="-128"/>
              <a:cs typeface="メイリオ" panose="020B0604030504040204" pitchFamily="50" charset="-128"/>
            </a:endParaRPr>
          </a:p>
          <a:p>
            <a:r>
              <a:rPr kumimoji="1" lang="ja-JP" altLang="en-US" sz="2000" dirty="0" smtClean="0"/>
              <a:t>高いセ</a:t>
            </a:r>
            <a:r>
              <a:rPr kumimoji="1" lang="ja-JP" altLang="en-US" sz="2000" dirty="0"/>
              <a:t>キュリティ</a:t>
            </a:r>
            <a:endParaRPr kumimoji="1" lang="en-US" altLang="ja-JP" sz="2000" dirty="0" smtClean="0"/>
          </a:p>
          <a:p>
            <a:pPr lvl="1"/>
            <a:r>
              <a:rPr kumimoji="1" lang="ja-JP" altLang="en-US" sz="1800" dirty="0">
                <a:latin typeface="メイリオ" panose="020B0604030504040204" pitchFamily="50" charset="-128"/>
                <a:cs typeface="メイリオ" panose="020B0604030504040204" pitchFamily="50" charset="-128"/>
              </a:rPr>
              <a:t>業界固有のセキュリティおよびコンプライアンス基準の対</a:t>
            </a:r>
            <a:r>
              <a:rPr kumimoji="1" lang="ja-JP" altLang="en-US" sz="1800" dirty="0" smtClean="0">
                <a:latin typeface="メイリオ" panose="020B0604030504040204" pitchFamily="50" charset="-128"/>
                <a:cs typeface="メイリオ" panose="020B0604030504040204" pitchFamily="50" charset="-128"/>
              </a:rPr>
              <a:t>応</a:t>
            </a:r>
            <a:endParaRPr kumimoji="1" lang="en-US" altLang="ja-JP" sz="1800" dirty="0" smtClean="0">
              <a:latin typeface="メイリオ" panose="020B0604030504040204" pitchFamily="50" charset="-128"/>
              <a:cs typeface="メイリオ" panose="020B0604030504040204" pitchFamily="50" charset="-128"/>
            </a:endParaRPr>
          </a:p>
          <a:p>
            <a:pPr lvl="1"/>
            <a:r>
              <a:rPr kumimoji="1" lang="ja-JP" altLang="en-US" sz="1800" dirty="0" smtClean="0">
                <a:latin typeface="メイリオ" panose="020B0604030504040204" pitchFamily="50" charset="-128"/>
                <a:cs typeface="メイリオ" panose="020B0604030504040204" pitchFamily="50" charset="-128"/>
              </a:rPr>
              <a:t>占有可能な環境（ベアメタル、ストレージ、ネットワークサービス等）</a:t>
            </a:r>
            <a:endParaRPr kumimoji="1" lang="en-US" altLang="ja-JP" sz="1800" dirty="0">
              <a:latin typeface="メイリオ" panose="020B0604030504040204" pitchFamily="50" charset="-128"/>
              <a:cs typeface="メイリオ" panose="020B0604030504040204" pitchFamily="50" charset="-128"/>
            </a:endParaRPr>
          </a:p>
        </p:txBody>
      </p:sp>
      <p:pic>
        <p:nvPicPr>
          <p:cNvPr id="1026" name="Picture 2" descr="https://www.ibm.com/developerworks/community/blogs/DoMoreWithTXSeries/resource/BLOGS_UPLOADED_IMAGES/Softlayer.png"/>
          <p:cNvPicPr>
            <a:picLocks noChangeAspect="1" noChangeArrowheads="1"/>
          </p:cNvPicPr>
          <p:nvPr/>
        </p:nvPicPr>
        <p:blipFill rotWithShape="1">
          <a:blip r:embed="rId6">
            <a:extLst>
              <a:ext uri="{28A0092B-C50C-407E-A947-70E740481C1C}">
                <a14:useLocalDpi xmlns:a14="http://schemas.microsoft.com/office/drawing/2010/main" val="0"/>
              </a:ext>
            </a:extLst>
          </a:blip>
          <a:srcRect t="48399"/>
          <a:stretch/>
        </p:blipFill>
        <p:spPr bwMode="auto">
          <a:xfrm>
            <a:off x="8420100" y="548640"/>
            <a:ext cx="3033732" cy="618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834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949" y="0"/>
            <a:ext cx="12860180" cy="6842387"/>
          </a:xfrm>
          <a:prstGeom prst="rect">
            <a:avLst/>
          </a:prstGeom>
        </p:spPr>
      </p:pic>
      <p:sp>
        <p:nvSpPr>
          <p:cNvPr id="2" name="Title 1"/>
          <p:cNvSpPr>
            <a:spLocks noGrp="1"/>
          </p:cNvSpPr>
          <p:nvPr>
            <p:ph type="title"/>
          </p:nvPr>
        </p:nvSpPr>
        <p:spPr/>
        <p:txBody>
          <a:bodyPr/>
          <a:lstStyle/>
          <a:p>
            <a:r>
              <a:rPr kumimoji="1" lang="ja-JP" altLang="en-US" dirty="0">
                <a:latin typeface="Segoe UI" panose="020B0502040204020203" pitchFamily="34" charset="0"/>
                <a:ea typeface="メイリオ" panose="020B0604030504040204" pitchFamily="50" charset="-128"/>
                <a:cs typeface="Segoe UI" panose="020B0502040204020203" pitchFamily="34" charset="0"/>
              </a:rPr>
              <a:t>グローバ</a:t>
            </a:r>
            <a:r>
              <a:rPr kumimoji="1" lang="ja-JP" altLang="en-US" dirty="0" smtClean="0">
                <a:latin typeface="Segoe UI" panose="020B0502040204020203" pitchFamily="34" charset="0"/>
                <a:ea typeface="メイリオ" panose="020B0604030504040204" pitchFamily="50" charset="-128"/>
                <a:cs typeface="Segoe UI" panose="020B0502040204020203" pitchFamily="34" charset="0"/>
              </a:rPr>
              <a:t>ル高速ネットワーク</a:t>
            </a:r>
            <a:endParaRPr kumimoji="1" lang="ja-JP" altLang="en-US" dirty="0">
              <a:latin typeface="Segoe UI" panose="020B0502040204020203" pitchFamily="34" charset="0"/>
              <a:ea typeface="メイリオ" panose="020B0604030504040204" pitchFamily="50" charset="-128"/>
              <a:cs typeface="Segoe UI" panose="020B0502040204020203" pitchFamily="34" charset="0"/>
            </a:endParaRPr>
          </a:p>
        </p:txBody>
      </p:sp>
      <p:sp>
        <p:nvSpPr>
          <p:cNvPr id="8" name="Rectangle 7"/>
          <p:cNvSpPr/>
          <p:nvPr/>
        </p:nvSpPr>
        <p:spPr>
          <a:xfrm>
            <a:off x="-47625" y="3727450"/>
            <a:ext cx="13481050" cy="31670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buFontTx/>
              <a:buChar char="•"/>
              <a:defRPr/>
            </a:pPr>
            <a:endParaRPr lang="ja-JP" altLang="en-US" sz="2665" dirty="0">
              <a:solidFill>
                <a:srgbClr val="FFFFFF"/>
              </a:solidFill>
              <a:latin typeface="Segoe UI" panose="020B0502040204020203" pitchFamily="34" charset="0"/>
              <a:ea typeface="メイリオ" panose="020B0604030504040204" pitchFamily="50" charset="-128"/>
              <a:cs typeface="Segoe UI" panose="020B0502040204020203" pitchFamily="34" charset="0"/>
            </a:endParaRPr>
          </a:p>
        </p:txBody>
      </p:sp>
      <p:sp>
        <p:nvSpPr>
          <p:cNvPr id="9" name="Content Placeholder 2"/>
          <p:cNvSpPr txBox="1">
            <a:spLocks/>
          </p:cNvSpPr>
          <p:nvPr/>
        </p:nvSpPr>
        <p:spPr>
          <a:xfrm>
            <a:off x="487553" y="3814763"/>
            <a:ext cx="11701272" cy="3027624"/>
          </a:xfrm>
          <a:prstGeom prst="rect">
            <a:avLst/>
          </a:prstGeom>
          <a:noFill/>
        </p:spPr>
        <p:txBody>
          <a:bodyPr vert="horz" wrap="square" lIns="0" tIns="0" rIns="0" bIns="0" rtlCol="0">
            <a:spAutoFit/>
          </a:bodyPr>
          <a:lstStyle>
            <a:lvl1pPr marL="227013" indent="-227013" algn="l" defTabSz="457200" rtl="0" eaLnBrk="1" latinLnBrk="0" hangingPunct="1">
              <a:spcBef>
                <a:spcPct val="20000"/>
              </a:spcBef>
              <a:buFont typeface="Arial" pitchFamily="34" charset="0"/>
              <a:buChar char="–"/>
              <a:defRPr sz="2100" kern="0" spc="-30">
                <a:solidFill>
                  <a:schemeClr val="tx1"/>
                </a:solidFill>
                <a:latin typeface="Arial"/>
                <a:ea typeface="+mn-ea"/>
                <a:cs typeface="+mn-cs"/>
              </a:defRPr>
            </a:lvl1pPr>
            <a:lvl2pPr marL="515938" indent="-171450" algn="l" defTabSz="457200" rtl="0" eaLnBrk="1" latinLnBrk="0" hangingPunct="1">
              <a:spcBef>
                <a:spcPct val="20000"/>
              </a:spcBef>
              <a:buFont typeface="Arial" pitchFamily="34" charset="0"/>
              <a:buChar char="•"/>
              <a:defRPr sz="1800" kern="0" spc="-30">
                <a:solidFill>
                  <a:schemeClr val="tx1"/>
                </a:solidFill>
                <a:latin typeface="Arial"/>
                <a:ea typeface="+mn-ea"/>
                <a:cs typeface="+mn-cs"/>
              </a:defRPr>
            </a:lvl2pPr>
            <a:lvl3pPr marL="860425" indent="-173038" algn="l" defTabSz="457200" rtl="0" eaLnBrk="1" latinLnBrk="0" hangingPunct="1">
              <a:spcBef>
                <a:spcPct val="20000"/>
              </a:spcBef>
              <a:buFont typeface="Arial" pitchFamily="34" charset="0"/>
              <a:buChar char="–"/>
              <a:defRPr sz="1600" kern="0" spc="-30">
                <a:solidFill>
                  <a:schemeClr val="tx1"/>
                </a:solidFill>
                <a:latin typeface="Arial"/>
                <a:ea typeface="+mn-ea"/>
                <a:cs typeface="+mn-cs"/>
              </a:defRPr>
            </a:lvl3pPr>
            <a:lvl4pPr marL="1085850" indent="-117475"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4pPr>
            <a:lvl5pPr marL="1484313" indent="-171450" algn="l" defTabSz="457200" rtl="0" eaLnBrk="1" latinLnBrk="0" hangingPunct="1">
              <a:spcBef>
                <a:spcPct val="20000"/>
              </a:spcBef>
              <a:buFont typeface="Arial" pitchFamily="34" charset="0"/>
              <a:buChar char="–"/>
              <a:defRPr sz="14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冗長化された</a:t>
            </a:r>
            <a:r>
              <a:rPr lang="en-US" altLang="ja-JP" sz="2399"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10Gbps</a:t>
            </a: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の高速ネットワーク</a:t>
            </a:r>
          </a:p>
          <a:p>
            <a:pPr>
              <a:defRPr/>
            </a:pP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安価なネットワーク転送料金</a:t>
            </a:r>
          </a:p>
          <a:p>
            <a:pPr>
              <a:buFontTx/>
              <a:buNone/>
              <a:defRPr/>
            </a:pP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	</a:t>
            </a:r>
            <a:r>
              <a:rPr lang="en-US" altLang="ja-JP" sz="2399"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プライベートネットワーク：送受信無料</a:t>
            </a:r>
          </a:p>
          <a:p>
            <a:pPr>
              <a:buFontTx/>
              <a:buNone/>
              <a:defRPr/>
            </a:pP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	</a:t>
            </a:r>
            <a:r>
              <a:rPr lang="en-US" altLang="ja-JP" sz="2399"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パブリックネットワーク　：受信無料</a:t>
            </a:r>
          </a:p>
          <a:p>
            <a:pPr>
              <a:buFontTx/>
              <a:buNone/>
              <a:defRPr/>
            </a:pPr>
            <a:r>
              <a:rPr lang="en-US" altLang="ja-JP" sz="2399"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送信</a:t>
            </a:r>
          </a:p>
          <a:p>
            <a:pPr>
              <a:buFontTx/>
              <a:buNone/>
              <a:defRPr/>
            </a:pPr>
            <a:r>
              <a:rPr lang="en-US" altLang="ja-JP" sz="2399"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250GB</a:t>
            </a: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まで無料（仮想）</a:t>
            </a:r>
            <a:endParaRPr lang="en-US" altLang="ja-JP" sz="2399" b="1" dirty="0" smtClean="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buFontTx/>
              <a:buNone/>
              <a:defRPr/>
            </a:pPr>
            <a:r>
              <a:rPr lang="en-US" altLang="ja-JP" sz="2399"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500GB</a:t>
            </a:r>
            <a:r>
              <a:rPr lang="ja-JP" altLang="en-US" sz="2399" b="1" dirty="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t>まで無料（物理）</a:t>
            </a:r>
            <a:endParaRPr lang="ja-JP" altLang="en-US" sz="2399" dirty="0">
              <a:solidFill>
                <a:schemeClr val="bg1"/>
              </a:solidFill>
              <a:latin typeface="Segoe UI" panose="020B0502040204020203" pitchFamily="34" charset="0"/>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3111969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a:latin typeface="Meiryo" charset="-128"/>
                <a:ea typeface="Meiryo" charset="-128"/>
                <a:cs typeface="Meiryo" charset="-128"/>
              </a:rPr>
              <a:t>ベ</a:t>
            </a:r>
            <a:r>
              <a:rPr kumimoji="1" lang="ja-JP" altLang="en-US" dirty="0" smtClean="0">
                <a:latin typeface="Meiryo" charset="-128"/>
                <a:ea typeface="Meiryo" charset="-128"/>
                <a:cs typeface="Meiryo" charset="-128"/>
              </a:rPr>
              <a:t>ア</a:t>
            </a:r>
            <a:r>
              <a:rPr kumimoji="1" lang="ja-JP" altLang="en-US" dirty="0">
                <a:latin typeface="Meiryo" charset="-128"/>
                <a:ea typeface="Meiryo" charset="-128"/>
                <a:cs typeface="Meiryo" charset="-128"/>
              </a:rPr>
              <a:t>メタ</a:t>
            </a:r>
            <a:r>
              <a:rPr kumimoji="1" lang="ja-JP" altLang="en-US" dirty="0" smtClean="0">
                <a:latin typeface="Meiryo" charset="-128"/>
                <a:ea typeface="Meiryo" charset="-128"/>
                <a:cs typeface="Meiryo" charset="-128"/>
              </a:rPr>
              <a:t>ルクラウド（物理サーバーを利用可能）</a:t>
            </a:r>
            <a:endParaRPr kumimoji="1" lang="ja-JP" altLang="en-US" dirty="0">
              <a:latin typeface="Meiryo" charset="-128"/>
              <a:ea typeface="Meiryo" charset="-128"/>
              <a:cs typeface="Meiryo" charset="-128"/>
            </a:endParaRPr>
          </a:p>
        </p:txBody>
      </p:sp>
      <p:sp>
        <p:nvSpPr>
          <p:cNvPr id="194" name="Round Diagonal Corner Rectangle 7"/>
          <p:cNvSpPr>
            <a:spLocks noChangeArrowheads="1"/>
          </p:cNvSpPr>
          <p:nvPr/>
        </p:nvSpPr>
        <p:spPr bwMode="auto">
          <a:xfrm>
            <a:off x="8270875" y="3211513"/>
            <a:ext cx="2678113" cy="581025"/>
          </a:xfrm>
          <a:prstGeom prst="rect">
            <a:avLst/>
          </a:prstGeom>
          <a:noFill/>
          <a:ln>
            <a:noFill/>
          </a:ln>
          <a:effectLst/>
          <a:extLst>
            <a:ext uri="{909E8E84-426E-40dd-AFC4-6F175D3DCCD1}">
              <a14:hiddenFill xmlns:a14="http://schemas.microsoft.com/office/drawing/2010/main" xmlns="">
                <a:solidFill>
                  <a:srgbClr val="003F69"/>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lstStyle>
            <a:lvl1pPr>
              <a:spcBef>
                <a:spcPct val="20000"/>
              </a:spcBef>
              <a:buChar char="•"/>
              <a:defRPr kumimoji="1" sz="28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1pPr>
            <a:lvl2pPr marL="742950" indent="-285750">
              <a:spcBef>
                <a:spcPct val="20000"/>
              </a:spcBef>
              <a:buChar char="–"/>
              <a:defRPr kumimoji="1" sz="24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2pPr>
            <a:lvl3pPr marL="1143000" indent="-228600">
              <a:spcBef>
                <a:spcPct val="20000"/>
              </a:spcBef>
              <a:buChar char="•"/>
              <a:defRPr kumimoji="1" sz="2000">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3pPr>
            <a:lvl4pPr marL="16002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4pPr>
            <a:lvl5pPr marL="2057400" indent="-228600">
              <a:spcBef>
                <a:spcPct val="20000"/>
              </a:spcBef>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Segoe UI" panose="020B0502040204020203" pitchFamily="34" charset="0"/>
                <a:ea typeface="メイリオ" panose="020B0604030504040204" pitchFamily="50" charset="-128"/>
                <a:cs typeface="ＭＳ Ｐゴシック" panose="020B0600070205080204" pitchFamily="50" charset="-128"/>
              </a:defRPr>
            </a:lvl9pPr>
          </a:lstStyle>
          <a:p>
            <a:pPr algn="ctr" defTabSz="1219170" eaLnBrk="1" hangingPunct="1">
              <a:lnSpc>
                <a:spcPct val="90000"/>
              </a:lnSpc>
              <a:buFontTx/>
              <a:buNone/>
              <a:defRPr/>
            </a:pPr>
            <a:r>
              <a:rPr lang="ja-JP" altLang="en-US" sz="2133" b="1" smtClean="0">
                <a:solidFill>
                  <a:srgbClr val="FFFFFF"/>
                </a:solidFill>
                <a:latin typeface="Meiryo" charset="-128"/>
                <a:ea typeface="Meiryo" charset="-128"/>
                <a:cs typeface="Meiryo" charset="-128"/>
              </a:rPr>
              <a:t>ストレージ</a:t>
            </a:r>
          </a:p>
        </p:txBody>
      </p:sp>
      <p:sp>
        <p:nvSpPr>
          <p:cNvPr id="5" name="Freeform 321"/>
          <p:cNvSpPr>
            <a:spLocks/>
          </p:cNvSpPr>
          <p:nvPr/>
        </p:nvSpPr>
        <p:spPr bwMode="auto">
          <a:xfrm>
            <a:off x="2869372" y="1921703"/>
            <a:ext cx="3117850" cy="2062163"/>
          </a:xfrm>
          <a:custGeom>
            <a:avLst/>
            <a:gdLst>
              <a:gd name="T0" fmla="*/ 4050 w 788"/>
              <a:gd name="T1" fmla="*/ 1110 h 521"/>
              <a:gd name="T2" fmla="*/ 3866 w 788"/>
              <a:gd name="T3" fmla="*/ 1167 h 521"/>
              <a:gd name="T4" fmla="*/ 3866 w 788"/>
              <a:gd name="T5" fmla="*/ 1167 h 521"/>
              <a:gd name="T6" fmla="*/ 3760 w 788"/>
              <a:gd name="T7" fmla="*/ 1200 h 521"/>
              <a:gd name="T8" fmla="*/ 3658 w 788"/>
              <a:gd name="T9" fmla="*/ 1144 h 521"/>
              <a:gd name="T10" fmla="*/ 3642 w 788"/>
              <a:gd name="T11" fmla="*/ 1077 h 521"/>
              <a:gd name="T12" fmla="*/ 3637 w 788"/>
              <a:gd name="T13" fmla="*/ 1066 h 521"/>
              <a:gd name="T14" fmla="*/ 3637 w 788"/>
              <a:gd name="T15" fmla="*/ 0 h 521"/>
              <a:gd name="T16" fmla="*/ 0 w 788"/>
              <a:gd name="T17" fmla="*/ 0 h 521"/>
              <a:gd name="T18" fmla="*/ 0 w 788"/>
              <a:gd name="T19" fmla="*/ 2909 h 521"/>
              <a:gd name="T20" fmla="*/ 3637 w 788"/>
              <a:gd name="T21" fmla="*/ 2909 h 521"/>
              <a:gd name="T22" fmla="*/ 3637 w 788"/>
              <a:gd name="T23" fmla="*/ 1803 h 521"/>
              <a:gd name="T24" fmla="*/ 3637 w 788"/>
              <a:gd name="T25" fmla="*/ 1798 h 521"/>
              <a:gd name="T26" fmla="*/ 3748 w 788"/>
              <a:gd name="T27" fmla="*/ 1713 h 521"/>
              <a:gd name="T28" fmla="*/ 3769 w 788"/>
              <a:gd name="T29" fmla="*/ 1713 h 521"/>
              <a:gd name="T30" fmla="*/ 3866 w 788"/>
              <a:gd name="T31" fmla="*/ 1741 h 521"/>
              <a:gd name="T32" fmla="*/ 3871 w 788"/>
              <a:gd name="T33" fmla="*/ 1748 h 521"/>
              <a:gd name="T34" fmla="*/ 4050 w 788"/>
              <a:gd name="T35" fmla="*/ 1798 h 521"/>
              <a:gd name="T36" fmla="*/ 4395 w 788"/>
              <a:gd name="T37" fmla="*/ 1458 h 521"/>
              <a:gd name="T38" fmla="*/ 4050 w 788"/>
              <a:gd name="T39" fmla="*/ 1110 h 52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88" h="521">
                <a:moveTo>
                  <a:pt x="726" y="199"/>
                </a:moveTo>
                <a:cubicBezTo>
                  <a:pt x="715" y="199"/>
                  <a:pt x="703" y="203"/>
                  <a:pt x="693" y="209"/>
                </a:cubicBezTo>
                <a:cubicBezTo>
                  <a:pt x="693" y="209"/>
                  <a:pt x="693" y="209"/>
                  <a:pt x="693" y="209"/>
                </a:cubicBezTo>
                <a:cubicBezTo>
                  <a:pt x="689" y="211"/>
                  <a:pt x="681" y="215"/>
                  <a:pt x="674" y="215"/>
                </a:cubicBezTo>
                <a:cubicBezTo>
                  <a:pt x="666" y="215"/>
                  <a:pt x="660" y="211"/>
                  <a:pt x="656" y="205"/>
                </a:cubicBezTo>
                <a:cubicBezTo>
                  <a:pt x="654" y="201"/>
                  <a:pt x="653" y="198"/>
                  <a:pt x="653" y="193"/>
                </a:cubicBezTo>
                <a:cubicBezTo>
                  <a:pt x="652" y="191"/>
                  <a:pt x="652" y="191"/>
                  <a:pt x="652" y="191"/>
                </a:cubicBezTo>
                <a:cubicBezTo>
                  <a:pt x="652" y="0"/>
                  <a:pt x="652" y="0"/>
                  <a:pt x="652" y="0"/>
                </a:cubicBezTo>
                <a:cubicBezTo>
                  <a:pt x="0" y="0"/>
                  <a:pt x="0" y="0"/>
                  <a:pt x="0" y="0"/>
                </a:cubicBezTo>
                <a:cubicBezTo>
                  <a:pt x="0" y="521"/>
                  <a:pt x="0" y="521"/>
                  <a:pt x="0" y="521"/>
                </a:cubicBezTo>
                <a:cubicBezTo>
                  <a:pt x="652" y="521"/>
                  <a:pt x="652" y="521"/>
                  <a:pt x="652" y="521"/>
                </a:cubicBezTo>
                <a:cubicBezTo>
                  <a:pt x="652" y="323"/>
                  <a:pt x="652" y="323"/>
                  <a:pt x="652" y="323"/>
                </a:cubicBezTo>
                <a:cubicBezTo>
                  <a:pt x="652" y="322"/>
                  <a:pt x="652" y="322"/>
                  <a:pt x="652" y="322"/>
                </a:cubicBezTo>
                <a:cubicBezTo>
                  <a:pt x="655" y="313"/>
                  <a:pt x="662" y="307"/>
                  <a:pt x="672" y="307"/>
                </a:cubicBezTo>
                <a:cubicBezTo>
                  <a:pt x="674" y="307"/>
                  <a:pt x="675" y="307"/>
                  <a:pt x="676" y="307"/>
                </a:cubicBezTo>
                <a:cubicBezTo>
                  <a:pt x="683" y="308"/>
                  <a:pt x="691" y="311"/>
                  <a:pt x="693" y="312"/>
                </a:cubicBezTo>
                <a:cubicBezTo>
                  <a:pt x="694" y="313"/>
                  <a:pt x="694" y="313"/>
                  <a:pt x="694" y="313"/>
                </a:cubicBezTo>
                <a:cubicBezTo>
                  <a:pt x="704" y="319"/>
                  <a:pt x="715" y="322"/>
                  <a:pt x="726" y="322"/>
                </a:cubicBezTo>
                <a:cubicBezTo>
                  <a:pt x="760" y="322"/>
                  <a:pt x="788" y="294"/>
                  <a:pt x="788" y="261"/>
                </a:cubicBezTo>
                <a:cubicBezTo>
                  <a:pt x="788" y="227"/>
                  <a:pt x="760" y="199"/>
                  <a:pt x="726" y="199"/>
                </a:cubicBezTo>
                <a:close/>
              </a:path>
            </a:pathLst>
          </a:cu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6" name="Freeform 322"/>
          <p:cNvSpPr>
            <a:spLocks/>
          </p:cNvSpPr>
          <p:nvPr/>
        </p:nvSpPr>
        <p:spPr bwMode="auto">
          <a:xfrm>
            <a:off x="5504622" y="1921703"/>
            <a:ext cx="3119438" cy="2062163"/>
          </a:xfrm>
          <a:custGeom>
            <a:avLst/>
            <a:gdLst>
              <a:gd name="T0" fmla="*/ 4050 w 788"/>
              <a:gd name="T1" fmla="*/ 1110 h 521"/>
              <a:gd name="T2" fmla="*/ 3866 w 788"/>
              <a:gd name="T3" fmla="*/ 1167 h 521"/>
              <a:gd name="T4" fmla="*/ 3866 w 788"/>
              <a:gd name="T5" fmla="*/ 1167 h 521"/>
              <a:gd name="T6" fmla="*/ 3760 w 788"/>
              <a:gd name="T7" fmla="*/ 1200 h 521"/>
              <a:gd name="T8" fmla="*/ 3658 w 788"/>
              <a:gd name="T9" fmla="*/ 1144 h 521"/>
              <a:gd name="T10" fmla="*/ 3642 w 788"/>
              <a:gd name="T11" fmla="*/ 1077 h 521"/>
              <a:gd name="T12" fmla="*/ 3637 w 788"/>
              <a:gd name="T13" fmla="*/ 1066 h 521"/>
              <a:gd name="T14" fmla="*/ 3637 w 788"/>
              <a:gd name="T15" fmla="*/ 0 h 521"/>
              <a:gd name="T16" fmla="*/ 0 w 788"/>
              <a:gd name="T17" fmla="*/ 0 h 521"/>
              <a:gd name="T18" fmla="*/ 0 w 788"/>
              <a:gd name="T19" fmla="*/ 1094 h 521"/>
              <a:gd name="T20" fmla="*/ 5 w 788"/>
              <a:gd name="T21" fmla="*/ 1110 h 521"/>
              <a:gd name="T22" fmla="*/ 45 w 788"/>
              <a:gd name="T23" fmla="*/ 1134 h 521"/>
              <a:gd name="T24" fmla="*/ 118 w 788"/>
              <a:gd name="T25" fmla="*/ 1110 h 521"/>
              <a:gd name="T26" fmla="*/ 335 w 788"/>
              <a:gd name="T27" fmla="*/ 1044 h 521"/>
              <a:gd name="T28" fmla="*/ 746 w 788"/>
              <a:gd name="T29" fmla="*/ 1458 h 521"/>
              <a:gd name="T30" fmla="*/ 335 w 788"/>
              <a:gd name="T31" fmla="*/ 1864 h 521"/>
              <a:gd name="T32" fmla="*/ 123 w 788"/>
              <a:gd name="T33" fmla="*/ 1803 h 521"/>
              <a:gd name="T34" fmla="*/ 45 w 788"/>
              <a:gd name="T35" fmla="*/ 1782 h 521"/>
              <a:gd name="T36" fmla="*/ 33 w 788"/>
              <a:gd name="T37" fmla="*/ 1782 h 521"/>
              <a:gd name="T38" fmla="*/ 0 w 788"/>
              <a:gd name="T39" fmla="*/ 1798 h 521"/>
              <a:gd name="T40" fmla="*/ 0 w 788"/>
              <a:gd name="T41" fmla="*/ 2909 h 521"/>
              <a:gd name="T42" fmla="*/ 3637 w 788"/>
              <a:gd name="T43" fmla="*/ 2909 h 521"/>
              <a:gd name="T44" fmla="*/ 3637 w 788"/>
              <a:gd name="T45" fmla="*/ 1803 h 521"/>
              <a:gd name="T46" fmla="*/ 3637 w 788"/>
              <a:gd name="T47" fmla="*/ 1798 h 521"/>
              <a:gd name="T48" fmla="*/ 3748 w 788"/>
              <a:gd name="T49" fmla="*/ 1713 h 521"/>
              <a:gd name="T50" fmla="*/ 3769 w 788"/>
              <a:gd name="T51" fmla="*/ 1713 h 521"/>
              <a:gd name="T52" fmla="*/ 3866 w 788"/>
              <a:gd name="T53" fmla="*/ 1741 h 521"/>
              <a:gd name="T54" fmla="*/ 3871 w 788"/>
              <a:gd name="T55" fmla="*/ 1748 h 521"/>
              <a:gd name="T56" fmla="*/ 4050 w 788"/>
              <a:gd name="T57" fmla="*/ 1798 h 521"/>
              <a:gd name="T58" fmla="*/ 4395 w 788"/>
              <a:gd name="T59" fmla="*/ 1458 h 521"/>
              <a:gd name="T60" fmla="*/ 4050 w 788"/>
              <a:gd name="T61" fmla="*/ 1110 h 5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8" h="521">
                <a:moveTo>
                  <a:pt x="726" y="199"/>
                </a:moveTo>
                <a:cubicBezTo>
                  <a:pt x="715" y="199"/>
                  <a:pt x="703" y="203"/>
                  <a:pt x="693" y="209"/>
                </a:cubicBezTo>
                <a:cubicBezTo>
                  <a:pt x="693" y="209"/>
                  <a:pt x="693" y="209"/>
                  <a:pt x="693" y="209"/>
                </a:cubicBezTo>
                <a:cubicBezTo>
                  <a:pt x="689" y="211"/>
                  <a:pt x="681" y="215"/>
                  <a:pt x="674" y="215"/>
                </a:cubicBezTo>
                <a:cubicBezTo>
                  <a:pt x="666" y="215"/>
                  <a:pt x="660" y="211"/>
                  <a:pt x="656" y="205"/>
                </a:cubicBezTo>
                <a:cubicBezTo>
                  <a:pt x="654" y="201"/>
                  <a:pt x="653" y="198"/>
                  <a:pt x="653" y="193"/>
                </a:cubicBezTo>
                <a:cubicBezTo>
                  <a:pt x="652" y="191"/>
                  <a:pt x="652" y="191"/>
                  <a:pt x="652" y="191"/>
                </a:cubicBezTo>
                <a:cubicBezTo>
                  <a:pt x="652" y="0"/>
                  <a:pt x="652" y="0"/>
                  <a:pt x="652" y="0"/>
                </a:cubicBezTo>
                <a:cubicBezTo>
                  <a:pt x="0" y="0"/>
                  <a:pt x="0" y="0"/>
                  <a:pt x="0" y="0"/>
                </a:cubicBezTo>
                <a:cubicBezTo>
                  <a:pt x="0" y="196"/>
                  <a:pt x="0" y="196"/>
                  <a:pt x="0" y="196"/>
                </a:cubicBezTo>
                <a:cubicBezTo>
                  <a:pt x="0" y="197"/>
                  <a:pt x="0" y="198"/>
                  <a:pt x="1" y="199"/>
                </a:cubicBezTo>
                <a:cubicBezTo>
                  <a:pt x="2" y="202"/>
                  <a:pt x="4" y="203"/>
                  <a:pt x="8" y="203"/>
                </a:cubicBezTo>
                <a:cubicBezTo>
                  <a:pt x="13" y="203"/>
                  <a:pt x="18" y="200"/>
                  <a:pt x="21" y="199"/>
                </a:cubicBezTo>
                <a:cubicBezTo>
                  <a:pt x="33" y="191"/>
                  <a:pt x="46" y="187"/>
                  <a:pt x="60" y="187"/>
                </a:cubicBezTo>
                <a:cubicBezTo>
                  <a:pt x="101" y="187"/>
                  <a:pt x="134" y="220"/>
                  <a:pt x="134" y="261"/>
                </a:cubicBezTo>
                <a:cubicBezTo>
                  <a:pt x="134" y="301"/>
                  <a:pt x="101" y="334"/>
                  <a:pt x="60" y="334"/>
                </a:cubicBezTo>
                <a:cubicBezTo>
                  <a:pt x="47" y="334"/>
                  <a:pt x="34" y="330"/>
                  <a:pt x="22" y="323"/>
                </a:cubicBezTo>
                <a:cubicBezTo>
                  <a:pt x="20" y="322"/>
                  <a:pt x="14" y="320"/>
                  <a:pt x="8" y="319"/>
                </a:cubicBezTo>
                <a:cubicBezTo>
                  <a:pt x="8" y="319"/>
                  <a:pt x="7" y="319"/>
                  <a:pt x="6" y="319"/>
                </a:cubicBezTo>
                <a:cubicBezTo>
                  <a:pt x="3" y="319"/>
                  <a:pt x="1" y="320"/>
                  <a:pt x="0" y="322"/>
                </a:cubicBezTo>
                <a:cubicBezTo>
                  <a:pt x="0" y="521"/>
                  <a:pt x="0" y="521"/>
                  <a:pt x="0" y="521"/>
                </a:cubicBezTo>
                <a:cubicBezTo>
                  <a:pt x="652" y="521"/>
                  <a:pt x="652" y="521"/>
                  <a:pt x="652" y="521"/>
                </a:cubicBezTo>
                <a:cubicBezTo>
                  <a:pt x="652" y="323"/>
                  <a:pt x="652" y="323"/>
                  <a:pt x="652" y="323"/>
                </a:cubicBezTo>
                <a:cubicBezTo>
                  <a:pt x="652" y="322"/>
                  <a:pt x="652" y="322"/>
                  <a:pt x="652" y="322"/>
                </a:cubicBezTo>
                <a:cubicBezTo>
                  <a:pt x="655" y="313"/>
                  <a:pt x="662" y="307"/>
                  <a:pt x="672" y="307"/>
                </a:cubicBezTo>
                <a:cubicBezTo>
                  <a:pt x="674" y="307"/>
                  <a:pt x="675" y="307"/>
                  <a:pt x="676" y="307"/>
                </a:cubicBezTo>
                <a:cubicBezTo>
                  <a:pt x="683" y="308"/>
                  <a:pt x="691" y="311"/>
                  <a:pt x="693" y="312"/>
                </a:cubicBezTo>
                <a:cubicBezTo>
                  <a:pt x="694" y="313"/>
                  <a:pt x="694" y="313"/>
                  <a:pt x="694" y="313"/>
                </a:cubicBezTo>
                <a:cubicBezTo>
                  <a:pt x="704" y="319"/>
                  <a:pt x="715" y="322"/>
                  <a:pt x="726" y="322"/>
                </a:cubicBezTo>
                <a:cubicBezTo>
                  <a:pt x="760" y="322"/>
                  <a:pt x="788" y="294"/>
                  <a:pt x="788" y="261"/>
                </a:cubicBezTo>
                <a:cubicBezTo>
                  <a:pt x="788" y="227"/>
                  <a:pt x="760" y="199"/>
                  <a:pt x="726" y="199"/>
                </a:cubicBezTo>
                <a:close/>
              </a:path>
            </a:pathLst>
          </a:cu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7" name="Freeform 323"/>
          <p:cNvSpPr>
            <a:spLocks/>
          </p:cNvSpPr>
          <p:nvPr/>
        </p:nvSpPr>
        <p:spPr bwMode="auto">
          <a:xfrm>
            <a:off x="8131935" y="1921703"/>
            <a:ext cx="2586037" cy="2062163"/>
          </a:xfrm>
          <a:custGeom>
            <a:avLst/>
            <a:gdLst>
              <a:gd name="T0" fmla="*/ 3646 w 653"/>
              <a:gd name="T1" fmla="*/ 1089 h 521"/>
              <a:gd name="T2" fmla="*/ 3646 w 653"/>
              <a:gd name="T3" fmla="*/ 1077 h 521"/>
              <a:gd name="T4" fmla="*/ 3641 w 653"/>
              <a:gd name="T5" fmla="*/ 1066 h 521"/>
              <a:gd name="T6" fmla="*/ 3641 w 653"/>
              <a:gd name="T7" fmla="*/ 0 h 521"/>
              <a:gd name="T8" fmla="*/ 0 w 653"/>
              <a:gd name="T9" fmla="*/ 0 h 521"/>
              <a:gd name="T10" fmla="*/ 0 w 653"/>
              <a:gd name="T11" fmla="*/ 1066 h 521"/>
              <a:gd name="T12" fmla="*/ 0 w 653"/>
              <a:gd name="T13" fmla="*/ 1073 h 521"/>
              <a:gd name="T14" fmla="*/ 17 w 653"/>
              <a:gd name="T15" fmla="*/ 1110 h 521"/>
              <a:gd name="T16" fmla="*/ 57 w 653"/>
              <a:gd name="T17" fmla="*/ 1134 h 521"/>
              <a:gd name="T18" fmla="*/ 128 w 653"/>
              <a:gd name="T19" fmla="*/ 1110 h 521"/>
              <a:gd name="T20" fmla="*/ 347 w 653"/>
              <a:gd name="T21" fmla="*/ 1044 h 521"/>
              <a:gd name="T22" fmla="*/ 759 w 653"/>
              <a:gd name="T23" fmla="*/ 1458 h 521"/>
              <a:gd name="T24" fmla="*/ 347 w 653"/>
              <a:gd name="T25" fmla="*/ 1864 h 521"/>
              <a:gd name="T26" fmla="*/ 135 w 653"/>
              <a:gd name="T27" fmla="*/ 1803 h 521"/>
              <a:gd name="T28" fmla="*/ 57 w 653"/>
              <a:gd name="T29" fmla="*/ 1782 h 521"/>
              <a:gd name="T30" fmla="*/ 45 w 653"/>
              <a:gd name="T31" fmla="*/ 1782 h 521"/>
              <a:gd name="T32" fmla="*/ 0 w 653"/>
              <a:gd name="T33" fmla="*/ 1810 h 521"/>
              <a:gd name="T34" fmla="*/ 0 w 653"/>
              <a:gd name="T35" fmla="*/ 2909 h 521"/>
              <a:gd name="T36" fmla="*/ 3641 w 653"/>
              <a:gd name="T37" fmla="*/ 2909 h 521"/>
              <a:gd name="T38" fmla="*/ 3641 w 653"/>
              <a:gd name="T39" fmla="*/ 1803 h 521"/>
              <a:gd name="T40" fmla="*/ 3641 w 653"/>
              <a:gd name="T41" fmla="*/ 1798 h 521"/>
              <a:gd name="T42" fmla="*/ 3646 w 653"/>
              <a:gd name="T43" fmla="*/ 1791 h 521"/>
              <a:gd name="T44" fmla="*/ 3646 w 653"/>
              <a:gd name="T45" fmla="*/ 1089 h 5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53" h="521">
                <a:moveTo>
                  <a:pt x="653" y="195"/>
                </a:moveTo>
                <a:cubicBezTo>
                  <a:pt x="653" y="195"/>
                  <a:pt x="653" y="194"/>
                  <a:pt x="653" y="193"/>
                </a:cubicBezTo>
                <a:cubicBezTo>
                  <a:pt x="652" y="191"/>
                  <a:pt x="652" y="191"/>
                  <a:pt x="652" y="191"/>
                </a:cubicBezTo>
                <a:cubicBezTo>
                  <a:pt x="652" y="0"/>
                  <a:pt x="652" y="0"/>
                  <a:pt x="652" y="0"/>
                </a:cubicBezTo>
                <a:cubicBezTo>
                  <a:pt x="0" y="0"/>
                  <a:pt x="0" y="0"/>
                  <a:pt x="0" y="0"/>
                </a:cubicBezTo>
                <a:cubicBezTo>
                  <a:pt x="0" y="191"/>
                  <a:pt x="0" y="191"/>
                  <a:pt x="0" y="191"/>
                </a:cubicBezTo>
                <a:cubicBezTo>
                  <a:pt x="0" y="191"/>
                  <a:pt x="0" y="191"/>
                  <a:pt x="0" y="192"/>
                </a:cubicBezTo>
                <a:cubicBezTo>
                  <a:pt x="1" y="194"/>
                  <a:pt x="2" y="197"/>
                  <a:pt x="3" y="199"/>
                </a:cubicBezTo>
                <a:cubicBezTo>
                  <a:pt x="4" y="202"/>
                  <a:pt x="6" y="203"/>
                  <a:pt x="10" y="203"/>
                </a:cubicBezTo>
                <a:cubicBezTo>
                  <a:pt x="15" y="203"/>
                  <a:pt x="20" y="200"/>
                  <a:pt x="23" y="199"/>
                </a:cubicBezTo>
                <a:cubicBezTo>
                  <a:pt x="35" y="191"/>
                  <a:pt x="48" y="187"/>
                  <a:pt x="62" y="187"/>
                </a:cubicBezTo>
                <a:cubicBezTo>
                  <a:pt x="103" y="187"/>
                  <a:pt x="136" y="220"/>
                  <a:pt x="136" y="261"/>
                </a:cubicBezTo>
                <a:cubicBezTo>
                  <a:pt x="136" y="301"/>
                  <a:pt x="103" y="334"/>
                  <a:pt x="62" y="334"/>
                </a:cubicBezTo>
                <a:cubicBezTo>
                  <a:pt x="49" y="334"/>
                  <a:pt x="36" y="330"/>
                  <a:pt x="24" y="323"/>
                </a:cubicBezTo>
                <a:cubicBezTo>
                  <a:pt x="22" y="322"/>
                  <a:pt x="16" y="320"/>
                  <a:pt x="10" y="319"/>
                </a:cubicBezTo>
                <a:cubicBezTo>
                  <a:pt x="10" y="319"/>
                  <a:pt x="9" y="319"/>
                  <a:pt x="8" y="319"/>
                </a:cubicBezTo>
                <a:cubicBezTo>
                  <a:pt x="3" y="319"/>
                  <a:pt x="1" y="321"/>
                  <a:pt x="0" y="324"/>
                </a:cubicBezTo>
                <a:cubicBezTo>
                  <a:pt x="0" y="521"/>
                  <a:pt x="0" y="521"/>
                  <a:pt x="0" y="521"/>
                </a:cubicBezTo>
                <a:cubicBezTo>
                  <a:pt x="652" y="521"/>
                  <a:pt x="652" y="521"/>
                  <a:pt x="652" y="521"/>
                </a:cubicBezTo>
                <a:cubicBezTo>
                  <a:pt x="652" y="323"/>
                  <a:pt x="652" y="323"/>
                  <a:pt x="652" y="323"/>
                </a:cubicBezTo>
                <a:cubicBezTo>
                  <a:pt x="652" y="322"/>
                  <a:pt x="652" y="322"/>
                  <a:pt x="652" y="322"/>
                </a:cubicBezTo>
                <a:cubicBezTo>
                  <a:pt x="653" y="322"/>
                  <a:pt x="653" y="321"/>
                  <a:pt x="653" y="321"/>
                </a:cubicBezTo>
                <a:lnTo>
                  <a:pt x="653" y="195"/>
                </a:lnTo>
                <a:close/>
              </a:path>
            </a:pathLst>
          </a:custGeom>
          <a:solidFill>
            <a:srgbClr val="003F6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8" name="AutoShape 119"/>
          <p:cNvSpPr>
            <a:spLocks noChangeAspect="1" noChangeArrowheads="1" noTextEdit="1"/>
          </p:cNvSpPr>
          <p:nvPr/>
        </p:nvSpPr>
        <p:spPr bwMode="auto">
          <a:xfrm>
            <a:off x="3410710" y="2343850"/>
            <a:ext cx="1709738"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9" name="Freeform 138"/>
          <p:cNvSpPr>
            <a:spLocks/>
          </p:cNvSpPr>
          <p:nvPr/>
        </p:nvSpPr>
        <p:spPr bwMode="auto">
          <a:xfrm>
            <a:off x="3513898" y="2343850"/>
            <a:ext cx="1349375" cy="757238"/>
          </a:xfrm>
          <a:custGeom>
            <a:avLst/>
            <a:gdLst>
              <a:gd name="T0" fmla="*/ 129 w 1937"/>
              <a:gd name="T1" fmla="*/ 75 h 1086"/>
              <a:gd name="T2" fmla="*/ 144 w 1937"/>
              <a:gd name="T3" fmla="*/ 73 h 1086"/>
              <a:gd name="T4" fmla="*/ 153 w 1937"/>
              <a:gd name="T5" fmla="*/ 53 h 1086"/>
              <a:gd name="T6" fmla="*/ 165 w 1937"/>
              <a:gd name="T7" fmla="*/ 35 h 1086"/>
              <a:gd name="T8" fmla="*/ 181 w 1937"/>
              <a:gd name="T9" fmla="*/ 20 h 1086"/>
              <a:gd name="T10" fmla="*/ 195 w 1937"/>
              <a:gd name="T11" fmla="*/ 12 h 1086"/>
              <a:gd name="T12" fmla="*/ 195 w 1937"/>
              <a:gd name="T13" fmla="*/ 12 h 1086"/>
              <a:gd name="T14" fmla="*/ 199 w 1937"/>
              <a:gd name="T15" fmla="*/ 10 h 1086"/>
              <a:gd name="T16" fmla="*/ 201 w 1937"/>
              <a:gd name="T17" fmla="*/ 9 h 1086"/>
              <a:gd name="T18" fmla="*/ 202 w 1937"/>
              <a:gd name="T19" fmla="*/ 8 h 1086"/>
              <a:gd name="T20" fmla="*/ 204 w 1937"/>
              <a:gd name="T21" fmla="*/ 8 h 1086"/>
              <a:gd name="T22" fmla="*/ 206 w 1937"/>
              <a:gd name="T23" fmla="*/ 7 h 1086"/>
              <a:gd name="T24" fmla="*/ 208 w 1937"/>
              <a:gd name="T25" fmla="*/ 6 h 1086"/>
              <a:gd name="T26" fmla="*/ 210 w 1937"/>
              <a:gd name="T27" fmla="*/ 6 h 1086"/>
              <a:gd name="T28" fmla="*/ 211 w 1937"/>
              <a:gd name="T29" fmla="*/ 5 h 1086"/>
              <a:gd name="T30" fmla="*/ 212 w 1937"/>
              <a:gd name="T31" fmla="*/ 5 h 1086"/>
              <a:gd name="T32" fmla="*/ 214 w 1937"/>
              <a:gd name="T33" fmla="*/ 4 h 1086"/>
              <a:gd name="T34" fmla="*/ 216 w 1937"/>
              <a:gd name="T35" fmla="*/ 4 h 1086"/>
              <a:gd name="T36" fmla="*/ 222 w 1937"/>
              <a:gd name="T37" fmla="*/ 2 h 1086"/>
              <a:gd name="T38" fmla="*/ 241 w 1937"/>
              <a:gd name="T39" fmla="*/ 0 h 1086"/>
              <a:gd name="T40" fmla="*/ 267 w 1937"/>
              <a:gd name="T41" fmla="*/ 3 h 1086"/>
              <a:gd name="T42" fmla="*/ 267 w 1937"/>
              <a:gd name="T43" fmla="*/ 3 h 1086"/>
              <a:gd name="T44" fmla="*/ 293 w 1937"/>
              <a:gd name="T45" fmla="*/ 14 h 1086"/>
              <a:gd name="T46" fmla="*/ 314 w 1937"/>
              <a:gd name="T47" fmla="*/ 31 h 1086"/>
              <a:gd name="T48" fmla="*/ 315 w 1937"/>
              <a:gd name="T49" fmla="*/ 32 h 1086"/>
              <a:gd name="T50" fmla="*/ 316 w 1937"/>
              <a:gd name="T51" fmla="*/ 33 h 1086"/>
              <a:gd name="T52" fmla="*/ 322 w 1937"/>
              <a:gd name="T53" fmla="*/ 40 h 1086"/>
              <a:gd name="T54" fmla="*/ 327 w 1937"/>
              <a:gd name="T55" fmla="*/ 48 h 1086"/>
              <a:gd name="T56" fmla="*/ 328 w 1937"/>
              <a:gd name="T57" fmla="*/ 48 h 1086"/>
              <a:gd name="T58" fmla="*/ 331 w 1937"/>
              <a:gd name="T59" fmla="*/ 53 h 1086"/>
              <a:gd name="T60" fmla="*/ 334 w 1937"/>
              <a:gd name="T61" fmla="*/ 59 h 1086"/>
              <a:gd name="T62" fmla="*/ 336 w 1937"/>
              <a:gd name="T63" fmla="*/ 66 h 1086"/>
              <a:gd name="T64" fmla="*/ 339 w 1937"/>
              <a:gd name="T65" fmla="*/ 74 h 1086"/>
              <a:gd name="T66" fmla="*/ 354 w 1937"/>
              <a:gd name="T67" fmla="*/ 75 h 1086"/>
              <a:gd name="T68" fmla="*/ 377 w 1937"/>
              <a:gd name="T69" fmla="*/ 75 h 1086"/>
              <a:gd name="T70" fmla="*/ 409 w 1937"/>
              <a:gd name="T71" fmla="*/ 85 h 1086"/>
              <a:gd name="T72" fmla="*/ 434 w 1937"/>
              <a:gd name="T73" fmla="*/ 105 h 1086"/>
              <a:gd name="T74" fmla="*/ 449 w 1937"/>
              <a:gd name="T75" fmla="*/ 134 h 1086"/>
              <a:gd name="T76" fmla="*/ 453 w 1937"/>
              <a:gd name="T77" fmla="*/ 159 h 1086"/>
              <a:gd name="T78" fmla="*/ 456 w 1937"/>
              <a:gd name="T79" fmla="*/ 174 h 1086"/>
              <a:gd name="T80" fmla="*/ 468 w 1937"/>
              <a:gd name="T81" fmla="*/ 183 h 1086"/>
              <a:gd name="T82" fmla="*/ 477 w 1937"/>
              <a:gd name="T83" fmla="*/ 195 h 1086"/>
              <a:gd name="T84" fmla="*/ 482 w 1937"/>
              <a:gd name="T85" fmla="*/ 209 h 1086"/>
              <a:gd name="T86" fmla="*/ 484 w 1937"/>
              <a:gd name="T87" fmla="*/ 220 h 1086"/>
              <a:gd name="T88" fmla="*/ 480 w 1937"/>
              <a:gd name="T89" fmla="*/ 240 h 1086"/>
              <a:gd name="T90" fmla="*/ 468 w 1937"/>
              <a:gd name="T91" fmla="*/ 257 h 1086"/>
              <a:gd name="T92" fmla="*/ 452 w 1937"/>
              <a:gd name="T93" fmla="*/ 268 h 1086"/>
              <a:gd name="T94" fmla="*/ 432 w 1937"/>
              <a:gd name="T95" fmla="*/ 272 h 1086"/>
              <a:gd name="T96" fmla="*/ 41 w 1937"/>
              <a:gd name="T97" fmla="*/ 271 h 1086"/>
              <a:gd name="T98" fmla="*/ 22 w 1937"/>
              <a:gd name="T99" fmla="*/ 263 h 1086"/>
              <a:gd name="T100" fmla="*/ 8 w 1937"/>
              <a:gd name="T101" fmla="*/ 249 h 1086"/>
              <a:gd name="T102" fmla="*/ 0 w 1937"/>
              <a:gd name="T103" fmla="*/ 231 h 1086"/>
              <a:gd name="T104" fmla="*/ 0 w 1937"/>
              <a:gd name="T105" fmla="*/ 216 h 1086"/>
              <a:gd name="T106" fmla="*/ 3 w 1937"/>
              <a:gd name="T107" fmla="*/ 202 h 1086"/>
              <a:gd name="T108" fmla="*/ 10 w 1937"/>
              <a:gd name="T109" fmla="*/ 188 h 1086"/>
              <a:gd name="T110" fmla="*/ 21 w 1937"/>
              <a:gd name="T111" fmla="*/ 178 h 1086"/>
              <a:gd name="T112" fmla="*/ 31 w 1937"/>
              <a:gd name="T113" fmla="*/ 173 h 1086"/>
              <a:gd name="T114" fmla="*/ 30 w 1937"/>
              <a:gd name="T115" fmla="*/ 151 h 1086"/>
              <a:gd name="T116" fmla="*/ 40 w 1937"/>
              <a:gd name="T117" fmla="*/ 119 h 1086"/>
              <a:gd name="T118" fmla="*/ 61 w 1937"/>
              <a:gd name="T119" fmla="*/ 94 h 1086"/>
              <a:gd name="T120" fmla="*/ 90 w 1937"/>
              <a:gd name="T121" fmla="*/ 78 h 1086"/>
              <a:gd name="T122" fmla="*/ 115 w 1937"/>
              <a:gd name="T123" fmla="*/ 74 h 10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37" h="1086">
                <a:moveTo>
                  <a:pt x="461" y="295"/>
                </a:moveTo>
                <a:lnTo>
                  <a:pt x="461" y="295"/>
                </a:lnTo>
                <a:lnTo>
                  <a:pt x="491" y="297"/>
                </a:lnTo>
                <a:lnTo>
                  <a:pt x="518" y="300"/>
                </a:lnTo>
                <a:lnTo>
                  <a:pt x="546" y="306"/>
                </a:lnTo>
                <a:lnTo>
                  <a:pt x="572" y="314"/>
                </a:lnTo>
                <a:lnTo>
                  <a:pt x="577" y="292"/>
                </a:lnTo>
                <a:lnTo>
                  <a:pt x="584" y="271"/>
                </a:lnTo>
                <a:lnTo>
                  <a:pt x="592" y="251"/>
                </a:lnTo>
                <a:lnTo>
                  <a:pt x="601" y="231"/>
                </a:lnTo>
                <a:lnTo>
                  <a:pt x="612" y="211"/>
                </a:lnTo>
                <a:lnTo>
                  <a:pt x="623" y="192"/>
                </a:lnTo>
                <a:lnTo>
                  <a:pt x="635" y="174"/>
                </a:lnTo>
                <a:lnTo>
                  <a:pt x="647" y="155"/>
                </a:lnTo>
                <a:lnTo>
                  <a:pt x="661" y="138"/>
                </a:lnTo>
                <a:lnTo>
                  <a:pt x="677" y="123"/>
                </a:lnTo>
                <a:lnTo>
                  <a:pt x="692" y="108"/>
                </a:lnTo>
                <a:lnTo>
                  <a:pt x="709" y="94"/>
                </a:lnTo>
                <a:lnTo>
                  <a:pt x="726" y="80"/>
                </a:lnTo>
                <a:lnTo>
                  <a:pt x="744" y="68"/>
                </a:lnTo>
                <a:lnTo>
                  <a:pt x="763" y="55"/>
                </a:lnTo>
                <a:lnTo>
                  <a:pt x="781" y="45"/>
                </a:lnTo>
                <a:lnTo>
                  <a:pt x="783" y="45"/>
                </a:lnTo>
                <a:lnTo>
                  <a:pt x="795" y="38"/>
                </a:lnTo>
                <a:lnTo>
                  <a:pt x="797" y="37"/>
                </a:lnTo>
                <a:lnTo>
                  <a:pt x="803" y="35"/>
                </a:lnTo>
                <a:lnTo>
                  <a:pt x="804" y="34"/>
                </a:lnTo>
                <a:lnTo>
                  <a:pt x="809" y="32"/>
                </a:lnTo>
                <a:lnTo>
                  <a:pt x="811" y="32"/>
                </a:lnTo>
                <a:lnTo>
                  <a:pt x="817" y="29"/>
                </a:lnTo>
                <a:lnTo>
                  <a:pt x="818" y="29"/>
                </a:lnTo>
                <a:lnTo>
                  <a:pt x="824" y="26"/>
                </a:lnTo>
                <a:lnTo>
                  <a:pt x="831" y="25"/>
                </a:lnTo>
                <a:lnTo>
                  <a:pt x="832" y="23"/>
                </a:lnTo>
                <a:lnTo>
                  <a:pt x="840" y="22"/>
                </a:lnTo>
                <a:lnTo>
                  <a:pt x="844" y="18"/>
                </a:lnTo>
                <a:lnTo>
                  <a:pt x="846" y="18"/>
                </a:lnTo>
                <a:lnTo>
                  <a:pt x="851" y="17"/>
                </a:lnTo>
                <a:lnTo>
                  <a:pt x="854" y="17"/>
                </a:lnTo>
                <a:lnTo>
                  <a:pt x="858" y="15"/>
                </a:lnTo>
                <a:lnTo>
                  <a:pt x="861" y="14"/>
                </a:lnTo>
                <a:lnTo>
                  <a:pt x="864" y="14"/>
                </a:lnTo>
                <a:lnTo>
                  <a:pt x="866" y="12"/>
                </a:lnTo>
                <a:lnTo>
                  <a:pt x="891" y="8"/>
                </a:lnTo>
                <a:lnTo>
                  <a:pt x="915" y="3"/>
                </a:lnTo>
                <a:lnTo>
                  <a:pt x="941" y="0"/>
                </a:lnTo>
                <a:lnTo>
                  <a:pt x="967" y="0"/>
                </a:lnTo>
                <a:lnTo>
                  <a:pt x="994" y="0"/>
                </a:lnTo>
                <a:lnTo>
                  <a:pt x="1020" y="3"/>
                </a:lnTo>
                <a:lnTo>
                  <a:pt x="1044" y="8"/>
                </a:lnTo>
                <a:lnTo>
                  <a:pt x="1069" y="12"/>
                </a:lnTo>
                <a:lnTo>
                  <a:pt x="1071" y="12"/>
                </a:lnTo>
                <a:lnTo>
                  <a:pt x="1097" y="22"/>
                </a:lnTo>
                <a:lnTo>
                  <a:pt x="1123" y="31"/>
                </a:lnTo>
                <a:lnTo>
                  <a:pt x="1147" y="42"/>
                </a:lnTo>
                <a:lnTo>
                  <a:pt x="1172" y="55"/>
                </a:lnTo>
                <a:lnTo>
                  <a:pt x="1195" y="69"/>
                </a:lnTo>
                <a:lnTo>
                  <a:pt x="1217" y="85"/>
                </a:lnTo>
                <a:lnTo>
                  <a:pt x="1237" y="103"/>
                </a:lnTo>
                <a:lnTo>
                  <a:pt x="1257" y="122"/>
                </a:lnTo>
                <a:lnTo>
                  <a:pt x="1260" y="123"/>
                </a:lnTo>
                <a:lnTo>
                  <a:pt x="1261" y="126"/>
                </a:lnTo>
                <a:lnTo>
                  <a:pt x="1263" y="128"/>
                </a:lnTo>
                <a:lnTo>
                  <a:pt x="1267" y="132"/>
                </a:lnTo>
                <a:lnTo>
                  <a:pt x="1289" y="158"/>
                </a:lnTo>
                <a:lnTo>
                  <a:pt x="1309" y="186"/>
                </a:lnTo>
                <a:lnTo>
                  <a:pt x="1311" y="189"/>
                </a:lnTo>
                <a:lnTo>
                  <a:pt x="1314" y="192"/>
                </a:lnTo>
                <a:lnTo>
                  <a:pt x="1317" y="198"/>
                </a:lnTo>
                <a:lnTo>
                  <a:pt x="1324" y="212"/>
                </a:lnTo>
                <a:lnTo>
                  <a:pt x="1337" y="234"/>
                </a:lnTo>
                <a:lnTo>
                  <a:pt x="1337" y="235"/>
                </a:lnTo>
                <a:lnTo>
                  <a:pt x="1346" y="258"/>
                </a:lnTo>
                <a:lnTo>
                  <a:pt x="1347" y="262"/>
                </a:lnTo>
                <a:lnTo>
                  <a:pt x="1354" y="277"/>
                </a:lnTo>
                <a:lnTo>
                  <a:pt x="1358" y="295"/>
                </a:lnTo>
                <a:lnTo>
                  <a:pt x="1364" y="314"/>
                </a:lnTo>
                <a:lnTo>
                  <a:pt x="1391" y="306"/>
                </a:lnTo>
                <a:lnTo>
                  <a:pt x="1417" y="300"/>
                </a:lnTo>
                <a:lnTo>
                  <a:pt x="1446" y="297"/>
                </a:lnTo>
                <a:lnTo>
                  <a:pt x="1474" y="295"/>
                </a:lnTo>
                <a:lnTo>
                  <a:pt x="1509" y="297"/>
                </a:lnTo>
                <a:lnTo>
                  <a:pt x="1543" y="303"/>
                </a:lnTo>
                <a:lnTo>
                  <a:pt x="1575" y="311"/>
                </a:lnTo>
                <a:lnTo>
                  <a:pt x="1606" y="323"/>
                </a:lnTo>
                <a:lnTo>
                  <a:pt x="1637" y="337"/>
                </a:lnTo>
                <a:lnTo>
                  <a:pt x="1664" y="354"/>
                </a:lnTo>
                <a:lnTo>
                  <a:pt x="1691" y="374"/>
                </a:lnTo>
                <a:lnTo>
                  <a:pt x="1715" y="395"/>
                </a:lnTo>
                <a:lnTo>
                  <a:pt x="1737" y="420"/>
                </a:lnTo>
                <a:lnTo>
                  <a:pt x="1757" y="446"/>
                </a:lnTo>
                <a:lnTo>
                  <a:pt x="1774" y="474"/>
                </a:lnTo>
                <a:lnTo>
                  <a:pt x="1788" y="503"/>
                </a:lnTo>
                <a:lnTo>
                  <a:pt x="1798" y="535"/>
                </a:lnTo>
                <a:lnTo>
                  <a:pt x="1808" y="568"/>
                </a:lnTo>
                <a:lnTo>
                  <a:pt x="1812" y="601"/>
                </a:lnTo>
                <a:lnTo>
                  <a:pt x="1814" y="635"/>
                </a:lnTo>
                <a:lnTo>
                  <a:pt x="1814" y="663"/>
                </a:lnTo>
                <a:lnTo>
                  <a:pt x="1811" y="689"/>
                </a:lnTo>
                <a:lnTo>
                  <a:pt x="1824" y="695"/>
                </a:lnTo>
                <a:lnTo>
                  <a:pt x="1837" y="703"/>
                </a:lnTo>
                <a:lnTo>
                  <a:pt x="1849" y="711"/>
                </a:lnTo>
                <a:lnTo>
                  <a:pt x="1861" y="720"/>
                </a:lnTo>
                <a:lnTo>
                  <a:pt x="1872" y="731"/>
                </a:lnTo>
                <a:lnTo>
                  <a:pt x="1883" y="741"/>
                </a:lnTo>
                <a:lnTo>
                  <a:pt x="1892" y="752"/>
                </a:lnTo>
                <a:lnTo>
                  <a:pt x="1901" y="765"/>
                </a:lnTo>
                <a:lnTo>
                  <a:pt x="1909" y="777"/>
                </a:lnTo>
                <a:lnTo>
                  <a:pt x="1915" y="791"/>
                </a:lnTo>
                <a:lnTo>
                  <a:pt x="1921" y="805"/>
                </a:lnTo>
                <a:lnTo>
                  <a:pt x="1928" y="818"/>
                </a:lnTo>
                <a:lnTo>
                  <a:pt x="1931" y="834"/>
                </a:lnTo>
                <a:lnTo>
                  <a:pt x="1934" y="848"/>
                </a:lnTo>
                <a:lnTo>
                  <a:pt x="1935" y="863"/>
                </a:lnTo>
                <a:lnTo>
                  <a:pt x="1937" y="880"/>
                </a:lnTo>
                <a:lnTo>
                  <a:pt x="1935" y="901"/>
                </a:lnTo>
                <a:lnTo>
                  <a:pt x="1932" y="921"/>
                </a:lnTo>
                <a:lnTo>
                  <a:pt x="1928" y="941"/>
                </a:lnTo>
                <a:lnTo>
                  <a:pt x="1920" y="960"/>
                </a:lnTo>
                <a:lnTo>
                  <a:pt x="1911" y="978"/>
                </a:lnTo>
                <a:lnTo>
                  <a:pt x="1901" y="995"/>
                </a:lnTo>
                <a:lnTo>
                  <a:pt x="1889" y="1011"/>
                </a:lnTo>
                <a:lnTo>
                  <a:pt x="1875" y="1026"/>
                </a:lnTo>
                <a:lnTo>
                  <a:pt x="1861" y="1040"/>
                </a:lnTo>
                <a:lnTo>
                  <a:pt x="1844" y="1051"/>
                </a:lnTo>
                <a:lnTo>
                  <a:pt x="1828" y="1061"/>
                </a:lnTo>
                <a:lnTo>
                  <a:pt x="1809" y="1071"/>
                </a:lnTo>
                <a:lnTo>
                  <a:pt x="1791" y="1077"/>
                </a:lnTo>
                <a:lnTo>
                  <a:pt x="1771" y="1083"/>
                </a:lnTo>
                <a:lnTo>
                  <a:pt x="1751" y="1086"/>
                </a:lnTo>
                <a:lnTo>
                  <a:pt x="1729" y="1086"/>
                </a:lnTo>
                <a:lnTo>
                  <a:pt x="206" y="1086"/>
                </a:lnTo>
                <a:lnTo>
                  <a:pt x="184" y="1086"/>
                </a:lnTo>
                <a:lnTo>
                  <a:pt x="164" y="1083"/>
                </a:lnTo>
                <a:lnTo>
                  <a:pt x="144" y="1077"/>
                </a:lnTo>
                <a:lnTo>
                  <a:pt x="126" y="1071"/>
                </a:lnTo>
                <a:lnTo>
                  <a:pt x="107" y="1061"/>
                </a:lnTo>
                <a:lnTo>
                  <a:pt x="90" y="1051"/>
                </a:lnTo>
                <a:lnTo>
                  <a:pt x="75" y="1040"/>
                </a:lnTo>
                <a:lnTo>
                  <a:pt x="60" y="1026"/>
                </a:lnTo>
                <a:lnTo>
                  <a:pt x="46" y="1011"/>
                </a:lnTo>
                <a:lnTo>
                  <a:pt x="35" y="995"/>
                </a:lnTo>
                <a:lnTo>
                  <a:pt x="24" y="978"/>
                </a:lnTo>
                <a:lnTo>
                  <a:pt x="15" y="960"/>
                </a:lnTo>
                <a:lnTo>
                  <a:pt x="9" y="941"/>
                </a:lnTo>
                <a:lnTo>
                  <a:pt x="3" y="921"/>
                </a:lnTo>
                <a:lnTo>
                  <a:pt x="0" y="901"/>
                </a:lnTo>
                <a:lnTo>
                  <a:pt x="0" y="880"/>
                </a:lnTo>
                <a:lnTo>
                  <a:pt x="0" y="863"/>
                </a:lnTo>
                <a:lnTo>
                  <a:pt x="1" y="848"/>
                </a:lnTo>
                <a:lnTo>
                  <a:pt x="4" y="834"/>
                </a:lnTo>
                <a:lnTo>
                  <a:pt x="9" y="818"/>
                </a:lnTo>
                <a:lnTo>
                  <a:pt x="14" y="805"/>
                </a:lnTo>
                <a:lnTo>
                  <a:pt x="20" y="791"/>
                </a:lnTo>
                <a:lnTo>
                  <a:pt x="26" y="777"/>
                </a:lnTo>
                <a:lnTo>
                  <a:pt x="35" y="765"/>
                </a:lnTo>
                <a:lnTo>
                  <a:pt x="43" y="752"/>
                </a:lnTo>
                <a:lnTo>
                  <a:pt x="54" y="741"/>
                </a:lnTo>
                <a:lnTo>
                  <a:pt x="63" y="731"/>
                </a:lnTo>
                <a:lnTo>
                  <a:pt x="75" y="720"/>
                </a:lnTo>
                <a:lnTo>
                  <a:pt x="86" y="711"/>
                </a:lnTo>
                <a:lnTo>
                  <a:pt x="98" y="703"/>
                </a:lnTo>
                <a:lnTo>
                  <a:pt x="112" y="695"/>
                </a:lnTo>
                <a:lnTo>
                  <a:pt x="126" y="689"/>
                </a:lnTo>
                <a:lnTo>
                  <a:pt x="123" y="663"/>
                </a:lnTo>
                <a:lnTo>
                  <a:pt x="121" y="635"/>
                </a:lnTo>
                <a:lnTo>
                  <a:pt x="123" y="601"/>
                </a:lnTo>
                <a:lnTo>
                  <a:pt x="127" y="568"/>
                </a:lnTo>
                <a:lnTo>
                  <a:pt x="137" y="535"/>
                </a:lnTo>
                <a:lnTo>
                  <a:pt x="147" y="503"/>
                </a:lnTo>
                <a:lnTo>
                  <a:pt x="163" y="474"/>
                </a:lnTo>
                <a:lnTo>
                  <a:pt x="180" y="446"/>
                </a:lnTo>
                <a:lnTo>
                  <a:pt x="198" y="420"/>
                </a:lnTo>
                <a:lnTo>
                  <a:pt x="221" y="395"/>
                </a:lnTo>
                <a:lnTo>
                  <a:pt x="244" y="374"/>
                </a:lnTo>
                <a:lnTo>
                  <a:pt x="270" y="354"/>
                </a:lnTo>
                <a:lnTo>
                  <a:pt x="300" y="337"/>
                </a:lnTo>
                <a:lnTo>
                  <a:pt x="329" y="323"/>
                </a:lnTo>
                <a:lnTo>
                  <a:pt x="360" y="311"/>
                </a:lnTo>
                <a:lnTo>
                  <a:pt x="392" y="303"/>
                </a:lnTo>
                <a:lnTo>
                  <a:pt x="426" y="297"/>
                </a:lnTo>
                <a:lnTo>
                  <a:pt x="461" y="29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10" name="Group 139"/>
          <p:cNvGrpSpPr>
            <a:grpSpLocks/>
          </p:cNvGrpSpPr>
          <p:nvPr/>
        </p:nvGrpSpPr>
        <p:grpSpPr bwMode="auto">
          <a:xfrm>
            <a:off x="3331335" y="2659763"/>
            <a:ext cx="771525" cy="160337"/>
            <a:chOff x="468" y="2479"/>
            <a:chExt cx="665" cy="139"/>
          </a:xfrm>
        </p:grpSpPr>
        <p:grpSp>
          <p:nvGrpSpPr>
            <p:cNvPr id="11" name="Group 140"/>
            <p:cNvGrpSpPr>
              <a:grpSpLocks/>
            </p:cNvGrpSpPr>
            <p:nvPr/>
          </p:nvGrpSpPr>
          <p:grpSpPr bwMode="auto">
            <a:xfrm flipH="1">
              <a:off x="1063" y="2502"/>
              <a:ext cx="70" cy="97"/>
              <a:chOff x="381" y="2500"/>
              <a:chExt cx="70" cy="97"/>
            </a:xfrm>
          </p:grpSpPr>
          <p:sp>
            <p:nvSpPr>
              <p:cNvPr id="25" name="AutoShape 141"/>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6" name="Oval 142"/>
              <p:cNvSpPr>
                <a:spLocks noChangeArrowheads="1"/>
              </p:cNvSpPr>
              <p:nvPr/>
            </p:nvSpPr>
            <p:spPr bwMode="auto">
              <a:xfrm>
                <a:off x="381" y="2513"/>
                <a:ext cx="27" cy="27"/>
              </a:xfrm>
              <a:prstGeom prst="ellipse">
                <a:avLst/>
              </a:prstGeom>
              <a:solidFill>
                <a:srgbClr val="FFFFFF"/>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999999"/>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7" name="Oval 143"/>
              <p:cNvSpPr>
                <a:spLocks noChangeArrowheads="1"/>
              </p:cNvSpPr>
              <p:nvPr/>
            </p:nvSpPr>
            <p:spPr bwMode="auto">
              <a:xfrm>
                <a:off x="381" y="2558"/>
                <a:ext cx="27" cy="27"/>
              </a:xfrm>
              <a:prstGeom prst="ellipse">
                <a:avLst/>
              </a:prstGeom>
              <a:solidFill>
                <a:srgbClr val="FFFFFF"/>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999999"/>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12" name="Freeform 144"/>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3" name="AutoShape 145"/>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14" name="Group 146"/>
            <p:cNvGrpSpPr>
              <a:grpSpLocks/>
            </p:cNvGrpSpPr>
            <p:nvPr/>
          </p:nvGrpSpPr>
          <p:grpSpPr bwMode="auto">
            <a:xfrm>
              <a:off x="468" y="2502"/>
              <a:ext cx="70" cy="97"/>
              <a:chOff x="381" y="2500"/>
              <a:chExt cx="70" cy="97"/>
            </a:xfrm>
          </p:grpSpPr>
          <p:sp>
            <p:nvSpPr>
              <p:cNvPr id="22" name="AutoShape 147"/>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3" name="Oval 148"/>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4" name="Oval 149"/>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15" name="Freeform 150"/>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6" name="Freeform 151"/>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17" name="Group 152"/>
            <p:cNvGrpSpPr>
              <a:grpSpLocks/>
            </p:cNvGrpSpPr>
            <p:nvPr/>
          </p:nvGrpSpPr>
          <p:grpSpPr bwMode="auto">
            <a:xfrm>
              <a:off x="519" y="2487"/>
              <a:ext cx="566" cy="124"/>
              <a:chOff x="519" y="2487"/>
              <a:chExt cx="566" cy="124"/>
            </a:xfrm>
          </p:grpSpPr>
          <p:sp>
            <p:nvSpPr>
              <p:cNvPr id="18" name="Freeform 153"/>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9" name="Freeform 154"/>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0" name="Freeform 155"/>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1" name="Freeform 156"/>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nvGrpSpPr>
          <p:cNvPr id="28" name="Group 157"/>
          <p:cNvGrpSpPr>
            <a:grpSpLocks/>
          </p:cNvGrpSpPr>
          <p:nvPr/>
        </p:nvGrpSpPr>
        <p:grpSpPr bwMode="auto">
          <a:xfrm>
            <a:off x="4229860" y="2880425"/>
            <a:ext cx="771525" cy="158750"/>
            <a:chOff x="468" y="2479"/>
            <a:chExt cx="665" cy="139"/>
          </a:xfrm>
        </p:grpSpPr>
        <p:grpSp>
          <p:nvGrpSpPr>
            <p:cNvPr id="29" name="Group 158"/>
            <p:cNvGrpSpPr>
              <a:grpSpLocks/>
            </p:cNvGrpSpPr>
            <p:nvPr/>
          </p:nvGrpSpPr>
          <p:grpSpPr bwMode="auto">
            <a:xfrm flipH="1">
              <a:off x="1063" y="2502"/>
              <a:ext cx="70" cy="97"/>
              <a:chOff x="381" y="2500"/>
              <a:chExt cx="70" cy="97"/>
            </a:xfrm>
          </p:grpSpPr>
          <p:sp>
            <p:nvSpPr>
              <p:cNvPr id="43" name="AutoShape 159"/>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44" name="Oval 160"/>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45" name="Oval 161"/>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0" name="Freeform 162"/>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1" name="AutoShape 163"/>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2" name="Group 164"/>
            <p:cNvGrpSpPr>
              <a:grpSpLocks/>
            </p:cNvGrpSpPr>
            <p:nvPr/>
          </p:nvGrpSpPr>
          <p:grpSpPr bwMode="auto">
            <a:xfrm>
              <a:off x="468" y="2502"/>
              <a:ext cx="70" cy="97"/>
              <a:chOff x="381" y="2500"/>
              <a:chExt cx="70" cy="97"/>
            </a:xfrm>
          </p:grpSpPr>
          <p:sp>
            <p:nvSpPr>
              <p:cNvPr id="40" name="AutoShape 165"/>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41" name="Oval 166"/>
              <p:cNvSpPr>
                <a:spLocks noChangeArrowheads="1"/>
              </p:cNvSpPr>
              <p:nvPr/>
            </p:nvSpPr>
            <p:spPr bwMode="auto">
              <a:xfrm>
                <a:off x="381" y="2513"/>
                <a:ext cx="27" cy="27"/>
              </a:xfrm>
              <a:prstGeom prst="ellipse">
                <a:avLst/>
              </a:prstGeom>
              <a:solidFill>
                <a:srgbClr val="FFFFFF"/>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999999"/>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42" name="Oval 167"/>
              <p:cNvSpPr>
                <a:spLocks noChangeArrowheads="1"/>
              </p:cNvSpPr>
              <p:nvPr/>
            </p:nvSpPr>
            <p:spPr bwMode="auto">
              <a:xfrm>
                <a:off x="381" y="2558"/>
                <a:ext cx="27" cy="27"/>
              </a:xfrm>
              <a:prstGeom prst="ellipse">
                <a:avLst/>
              </a:prstGeom>
              <a:solidFill>
                <a:srgbClr val="FFFFFF"/>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999999"/>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3" name="Freeform 168"/>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4" name="Freeform 169"/>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5" name="Group 170"/>
            <p:cNvGrpSpPr>
              <a:grpSpLocks/>
            </p:cNvGrpSpPr>
            <p:nvPr/>
          </p:nvGrpSpPr>
          <p:grpSpPr bwMode="auto">
            <a:xfrm>
              <a:off x="519" y="2487"/>
              <a:ext cx="566" cy="124"/>
              <a:chOff x="519" y="2487"/>
              <a:chExt cx="566" cy="124"/>
            </a:xfrm>
          </p:grpSpPr>
          <p:sp>
            <p:nvSpPr>
              <p:cNvPr id="36" name="Freeform 171"/>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7" name="Freeform 172"/>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8" name="Freeform 173"/>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9" name="Freeform 174"/>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sp>
        <p:nvSpPr>
          <p:cNvPr id="46" name="AutoShape 176"/>
          <p:cNvSpPr>
            <a:spLocks noChangeAspect="1" noChangeArrowheads="1" noTextEdit="1"/>
          </p:cNvSpPr>
          <p:nvPr/>
        </p:nvSpPr>
        <p:spPr bwMode="auto">
          <a:xfrm>
            <a:off x="6190883" y="2356101"/>
            <a:ext cx="1400175" cy="871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47" name="Freeform 177"/>
          <p:cNvSpPr>
            <a:spLocks/>
          </p:cNvSpPr>
          <p:nvPr/>
        </p:nvSpPr>
        <p:spPr bwMode="auto">
          <a:xfrm>
            <a:off x="6190883" y="2356101"/>
            <a:ext cx="1400175" cy="786263"/>
          </a:xfrm>
          <a:custGeom>
            <a:avLst/>
            <a:gdLst>
              <a:gd name="T0" fmla="*/ 130 w 1938"/>
              <a:gd name="T1" fmla="*/ 76 h 1088"/>
              <a:gd name="T2" fmla="*/ 145 w 1938"/>
              <a:gd name="T3" fmla="*/ 73 h 1088"/>
              <a:gd name="T4" fmla="*/ 154 w 1938"/>
              <a:gd name="T5" fmla="*/ 53 h 1088"/>
              <a:gd name="T6" fmla="*/ 166 w 1938"/>
              <a:gd name="T7" fmla="*/ 35 h 1088"/>
              <a:gd name="T8" fmla="*/ 182 w 1938"/>
              <a:gd name="T9" fmla="*/ 20 h 1088"/>
              <a:gd name="T10" fmla="*/ 196 w 1938"/>
              <a:gd name="T11" fmla="*/ 12 h 1088"/>
              <a:gd name="T12" fmla="*/ 196 w 1938"/>
              <a:gd name="T13" fmla="*/ 12 h 1088"/>
              <a:gd name="T14" fmla="*/ 200 w 1938"/>
              <a:gd name="T15" fmla="*/ 10 h 1088"/>
              <a:gd name="T16" fmla="*/ 202 w 1938"/>
              <a:gd name="T17" fmla="*/ 9 h 1088"/>
              <a:gd name="T18" fmla="*/ 204 w 1938"/>
              <a:gd name="T19" fmla="*/ 8 h 1088"/>
              <a:gd name="T20" fmla="*/ 205 w 1938"/>
              <a:gd name="T21" fmla="*/ 8 h 1088"/>
              <a:gd name="T22" fmla="*/ 207 w 1938"/>
              <a:gd name="T23" fmla="*/ 7 h 1088"/>
              <a:gd name="T24" fmla="*/ 209 w 1938"/>
              <a:gd name="T25" fmla="*/ 6 h 1088"/>
              <a:gd name="T26" fmla="*/ 210 w 1938"/>
              <a:gd name="T27" fmla="*/ 6 h 1088"/>
              <a:gd name="T28" fmla="*/ 212 w 1938"/>
              <a:gd name="T29" fmla="*/ 5 h 1088"/>
              <a:gd name="T30" fmla="*/ 213 w 1938"/>
              <a:gd name="T31" fmla="*/ 5 h 1088"/>
              <a:gd name="T32" fmla="*/ 215 w 1938"/>
              <a:gd name="T33" fmla="*/ 4 h 1088"/>
              <a:gd name="T34" fmla="*/ 217 w 1938"/>
              <a:gd name="T35" fmla="*/ 4 h 1088"/>
              <a:gd name="T36" fmla="*/ 224 w 1938"/>
              <a:gd name="T37" fmla="*/ 2 h 1088"/>
              <a:gd name="T38" fmla="*/ 243 w 1938"/>
              <a:gd name="T39" fmla="*/ 0 h 1088"/>
              <a:gd name="T40" fmla="*/ 268 w 1938"/>
              <a:gd name="T41" fmla="*/ 4 h 1088"/>
              <a:gd name="T42" fmla="*/ 268 w 1938"/>
              <a:gd name="T43" fmla="*/ 4 h 1088"/>
              <a:gd name="T44" fmla="*/ 294 w 1938"/>
              <a:gd name="T45" fmla="*/ 14 h 1088"/>
              <a:gd name="T46" fmla="*/ 315 w 1938"/>
              <a:gd name="T47" fmla="*/ 31 h 1088"/>
              <a:gd name="T48" fmla="*/ 316 w 1938"/>
              <a:gd name="T49" fmla="*/ 32 h 1088"/>
              <a:gd name="T50" fmla="*/ 317 w 1938"/>
              <a:gd name="T51" fmla="*/ 33 h 1088"/>
              <a:gd name="T52" fmla="*/ 323 w 1938"/>
              <a:gd name="T53" fmla="*/ 40 h 1088"/>
              <a:gd name="T54" fmla="*/ 329 w 1938"/>
              <a:gd name="T55" fmla="*/ 48 h 1088"/>
              <a:gd name="T56" fmla="*/ 329 w 1938"/>
              <a:gd name="T57" fmla="*/ 48 h 1088"/>
              <a:gd name="T58" fmla="*/ 332 w 1938"/>
              <a:gd name="T59" fmla="*/ 53 h 1088"/>
              <a:gd name="T60" fmla="*/ 335 w 1938"/>
              <a:gd name="T61" fmla="*/ 60 h 1088"/>
              <a:gd name="T62" fmla="*/ 337 w 1938"/>
              <a:gd name="T63" fmla="*/ 66 h 1088"/>
              <a:gd name="T64" fmla="*/ 341 w 1938"/>
              <a:gd name="T65" fmla="*/ 74 h 1088"/>
              <a:gd name="T66" fmla="*/ 355 w 1938"/>
              <a:gd name="T67" fmla="*/ 76 h 1088"/>
              <a:gd name="T68" fmla="*/ 378 w 1938"/>
              <a:gd name="T69" fmla="*/ 75 h 1088"/>
              <a:gd name="T70" fmla="*/ 410 w 1938"/>
              <a:gd name="T71" fmla="*/ 85 h 1088"/>
              <a:gd name="T72" fmla="*/ 435 w 1938"/>
              <a:gd name="T73" fmla="*/ 105 h 1088"/>
              <a:gd name="T74" fmla="*/ 451 w 1938"/>
              <a:gd name="T75" fmla="*/ 134 h 1088"/>
              <a:gd name="T76" fmla="*/ 454 w 1938"/>
              <a:gd name="T77" fmla="*/ 160 h 1088"/>
              <a:gd name="T78" fmla="*/ 457 w 1938"/>
              <a:gd name="T79" fmla="*/ 174 h 1088"/>
              <a:gd name="T80" fmla="*/ 469 w 1938"/>
              <a:gd name="T81" fmla="*/ 183 h 1088"/>
              <a:gd name="T82" fmla="*/ 478 w 1938"/>
              <a:gd name="T83" fmla="*/ 195 h 1088"/>
              <a:gd name="T84" fmla="*/ 484 w 1938"/>
              <a:gd name="T85" fmla="*/ 209 h 1088"/>
              <a:gd name="T86" fmla="*/ 485 w 1938"/>
              <a:gd name="T87" fmla="*/ 220 h 1088"/>
              <a:gd name="T88" fmla="*/ 481 w 1938"/>
              <a:gd name="T89" fmla="*/ 240 h 1088"/>
              <a:gd name="T90" fmla="*/ 470 w 1938"/>
              <a:gd name="T91" fmla="*/ 257 h 1088"/>
              <a:gd name="T92" fmla="*/ 453 w 1938"/>
              <a:gd name="T93" fmla="*/ 268 h 1088"/>
              <a:gd name="T94" fmla="*/ 433 w 1938"/>
              <a:gd name="T95" fmla="*/ 272 h 1088"/>
              <a:gd name="T96" fmla="*/ 42 w 1938"/>
              <a:gd name="T97" fmla="*/ 271 h 1088"/>
              <a:gd name="T98" fmla="*/ 23 w 1938"/>
              <a:gd name="T99" fmla="*/ 263 h 1088"/>
              <a:gd name="T100" fmla="*/ 9 w 1938"/>
              <a:gd name="T101" fmla="*/ 249 h 1088"/>
              <a:gd name="T102" fmla="*/ 2 w 1938"/>
              <a:gd name="T103" fmla="*/ 231 h 1088"/>
              <a:gd name="T104" fmla="*/ 0 w 1938"/>
              <a:gd name="T105" fmla="*/ 217 h 1088"/>
              <a:gd name="T106" fmla="*/ 4 w 1938"/>
              <a:gd name="T107" fmla="*/ 202 h 1088"/>
              <a:gd name="T108" fmla="*/ 12 w 1938"/>
              <a:gd name="T109" fmla="*/ 188 h 1088"/>
              <a:gd name="T110" fmla="*/ 22 w 1938"/>
              <a:gd name="T111" fmla="*/ 178 h 1088"/>
              <a:gd name="T112" fmla="*/ 32 w 1938"/>
              <a:gd name="T113" fmla="*/ 173 h 1088"/>
              <a:gd name="T114" fmla="*/ 32 w 1938"/>
              <a:gd name="T115" fmla="*/ 151 h 1088"/>
              <a:gd name="T116" fmla="*/ 41 w 1938"/>
              <a:gd name="T117" fmla="*/ 119 h 1088"/>
              <a:gd name="T118" fmla="*/ 62 w 1938"/>
              <a:gd name="T119" fmla="*/ 94 h 1088"/>
              <a:gd name="T120" fmla="*/ 91 w 1938"/>
              <a:gd name="T121" fmla="*/ 78 h 1088"/>
              <a:gd name="T122" fmla="*/ 116 w 1938"/>
              <a:gd name="T123" fmla="*/ 74 h 1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38" h="1088">
                <a:moveTo>
                  <a:pt x="462" y="295"/>
                </a:moveTo>
                <a:lnTo>
                  <a:pt x="462" y="295"/>
                </a:lnTo>
                <a:lnTo>
                  <a:pt x="491" y="297"/>
                </a:lnTo>
                <a:lnTo>
                  <a:pt x="519" y="302"/>
                </a:lnTo>
                <a:lnTo>
                  <a:pt x="546" y="306"/>
                </a:lnTo>
                <a:lnTo>
                  <a:pt x="573" y="314"/>
                </a:lnTo>
                <a:lnTo>
                  <a:pt x="579" y="292"/>
                </a:lnTo>
                <a:lnTo>
                  <a:pt x="585" y="272"/>
                </a:lnTo>
                <a:lnTo>
                  <a:pt x="594" y="251"/>
                </a:lnTo>
                <a:lnTo>
                  <a:pt x="603" y="231"/>
                </a:lnTo>
                <a:lnTo>
                  <a:pt x="613" y="211"/>
                </a:lnTo>
                <a:lnTo>
                  <a:pt x="623" y="192"/>
                </a:lnTo>
                <a:lnTo>
                  <a:pt x="636" y="174"/>
                </a:lnTo>
                <a:lnTo>
                  <a:pt x="650" y="157"/>
                </a:lnTo>
                <a:lnTo>
                  <a:pt x="663" y="140"/>
                </a:lnTo>
                <a:lnTo>
                  <a:pt x="677" y="123"/>
                </a:lnTo>
                <a:lnTo>
                  <a:pt x="694" y="108"/>
                </a:lnTo>
                <a:lnTo>
                  <a:pt x="710" y="94"/>
                </a:lnTo>
                <a:lnTo>
                  <a:pt x="727" y="80"/>
                </a:lnTo>
                <a:lnTo>
                  <a:pt x="745" y="68"/>
                </a:lnTo>
                <a:lnTo>
                  <a:pt x="764" y="57"/>
                </a:lnTo>
                <a:lnTo>
                  <a:pt x="784" y="46"/>
                </a:lnTo>
                <a:lnTo>
                  <a:pt x="784" y="45"/>
                </a:lnTo>
                <a:lnTo>
                  <a:pt x="796" y="38"/>
                </a:lnTo>
                <a:lnTo>
                  <a:pt x="799" y="38"/>
                </a:lnTo>
                <a:lnTo>
                  <a:pt x="804" y="35"/>
                </a:lnTo>
                <a:lnTo>
                  <a:pt x="805" y="35"/>
                </a:lnTo>
                <a:lnTo>
                  <a:pt x="811" y="32"/>
                </a:lnTo>
                <a:lnTo>
                  <a:pt x="813" y="32"/>
                </a:lnTo>
                <a:lnTo>
                  <a:pt x="819" y="29"/>
                </a:lnTo>
                <a:lnTo>
                  <a:pt x="825" y="26"/>
                </a:lnTo>
                <a:lnTo>
                  <a:pt x="827" y="26"/>
                </a:lnTo>
                <a:lnTo>
                  <a:pt x="831" y="25"/>
                </a:lnTo>
                <a:lnTo>
                  <a:pt x="834" y="23"/>
                </a:lnTo>
                <a:lnTo>
                  <a:pt x="840" y="22"/>
                </a:lnTo>
                <a:lnTo>
                  <a:pt x="845" y="20"/>
                </a:lnTo>
                <a:lnTo>
                  <a:pt x="848" y="18"/>
                </a:lnTo>
                <a:lnTo>
                  <a:pt x="851" y="18"/>
                </a:lnTo>
                <a:lnTo>
                  <a:pt x="854" y="17"/>
                </a:lnTo>
                <a:lnTo>
                  <a:pt x="859" y="15"/>
                </a:lnTo>
                <a:lnTo>
                  <a:pt x="862" y="15"/>
                </a:lnTo>
                <a:lnTo>
                  <a:pt x="865" y="14"/>
                </a:lnTo>
                <a:lnTo>
                  <a:pt x="867" y="14"/>
                </a:lnTo>
                <a:lnTo>
                  <a:pt x="893" y="8"/>
                </a:lnTo>
                <a:lnTo>
                  <a:pt x="917" y="3"/>
                </a:lnTo>
                <a:lnTo>
                  <a:pt x="944" y="2"/>
                </a:lnTo>
                <a:lnTo>
                  <a:pt x="970" y="0"/>
                </a:lnTo>
                <a:lnTo>
                  <a:pt x="996" y="2"/>
                </a:lnTo>
                <a:lnTo>
                  <a:pt x="1021" y="3"/>
                </a:lnTo>
                <a:lnTo>
                  <a:pt x="1047" y="8"/>
                </a:lnTo>
                <a:lnTo>
                  <a:pt x="1071" y="14"/>
                </a:lnTo>
                <a:lnTo>
                  <a:pt x="1098" y="22"/>
                </a:lnTo>
                <a:lnTo>
                  <a:pt x="1124" y="31"/>
                </a:lnTo>
                <a:lnTo>
                  <a:pt x="1148" y="43"/>
                </a:lnTo>
                <a:lnTo>
                  <a:pt x="1173" y="55"/>
                </a:lnTo>
                <a:lnTo>
                  <a:pt x="1196" y="69"/>
                </a:lnTo>
                <a:lnTo>
                  <a:pt x="1218" y="86"/>
                </a:lnTo>
                <a:lnTo>
                  <a:pt x="1239" y="103"/>
                </a:lnTo>
                <a:lnTo>
                  <a:pt x="1259" y="122"/>
                </a:lnTo>
                <a:lnTo>
                  <a:pt x="1261" y="125"/>
                </a:lnTo>
                <a:lnTo>
                  <a:pt x="1264" y="126"/>
                </a:lnTo>
                <a:lnTo>
                  <a:pt x="1265" y="128"/>
                </a:lnTo>
                <a:lnTo>
                  <a:pt x="1268" y="132"/>
                </a:lnTo>
                <a:lnTo>
                  <a:pt x="1270" y="134"/>
                </a:lnTo>
                <a:lnTo>
                  <a:pt x="1291" y="158"/>
                </a:lnTo>
                <a:lnTo>
                  <a:pt x="1310" y="186"/>
                </a:lnTo>
                <a:lnTo>
                  <a:pt x="1313" y="189"/>
                </a:lnTo>
                <a:lnTo>
                  <a:pt x="1315" y="192"/>
                </a:lnTo>
                <a:lnTo>
                  <a:pt x="1318" y="198"/>
                </a:lnTo>
                <a:lnTo>
                  <a:pt x="1325" y="212"/>
                </a:lnTo>
                <a:lnTo>
                  <a:pt x="1338" y="235"/>
                </a:lnTo>
                <a:lnTo>
                  <a:pt x="1338" y="237"/>
                </a:lnTo>
                <a:lnTo>
                  <a:pt x="1348" y="258"/>
                </a:lnTo>
                <a:lnTo>
                  <a:pt x="1348" y="262"/>
                </a:lnTo>
                <a:lnTo>
                  <a:pt x="1355" y="277"/>
                </a:lnTo>
                <a:lnTo>
                  <a:pt x="1361" y="295"/>
                </a:lnTo>
                <a:lnTo>
                  <a:pt x="1365" y="314"/>
                </a:lnTo>
                <a:lnTo>
                  <a:pt x="1392" y="306"/>
                </a:lnTo>
                <a:lnTo>
                  <a:pt x="1419" y="302"/>
                </a:lnTo>
                <a:lnTo>
                  <a:pt x="1447" y="297"/>
                </a:lnTo>
                <a:lnTo>
                  <a:pt x="1476" y="295"/>
                </a:lnTo>
                <a:lnTo>
                  <a:pt x="1510" y="298"/>
                </a:lnTo>
                <a:lnTo>
                  <a:pt x="1544" y="303"/>
                </a:lnTo>
                <a:lnTo>
                  <a:pt x="1576" y="311"/>
                </a:lnTo>
                <a:lnTo>
                  <a:pt x="1609" y="323"/>
                </a:lnTo>
                <a:lnTo>
                  <a:pt x="1638" y="337"/>
                </a:lnTo>
                <a:lnTo>
                  <a:pt x="1666" y="354"/>
                </a:lnTo>
                <a:lnTo>
                  <a:pt x="1692" y="374"/>
                </a:lnTo>
                <a:lnTo>
                  <a:pt x="1716" y="395"/>
                </a:lnTo>
                <a:lnTo>
                  <a:pt x="1738" y="420"/>
                </a:lnTo>
                <a:lnTo>
                  <a:pt x="1758" y="446"/>
                </a:lnTo>
                <a:lnTo>
                  <a:pt x="1775" y="474"/>
                </a:lnTo>
                <a:lnTo>
                  <a:pt x="1789" y="505"/>
                </a:lnTo>
                <a:lnTo>
                  <a:pt x="1801" y="535"/>
                </a:lnTo>
                <a:lnTo>
                  <a:pt x="1809" y="568"/>
                </a:lnTo>
                <a:lnTo>
                  <a:pt x="1815" y="601"/>
                </a:lnTo>
                <a:lnTo>
                  <a:pt x="1816" y="637"/>
                </a:lnTo>
                <a:lnTo>
                  <a:pt x="1815" y="663"/>
                </a:lnTo>
                <a:lnTo>
                  <a:pt x="1812" y="689"/>
                </a:lnTo>
                <a:lnTo>
                  <a:pt x="1826" y="695"/>
                </a:lnTo>
                <a:lnTo>
                  <a:pt x="1838" y="703"/>
                </a:lnTo>
                <a:lnTo>
                  <a:pt x="1852" y="712"/>
                </a:lnTo>
                <a:lnTo>
                  <a:pt x="1863" y="720"/>
                </a:lnTo>
                <a:lnTo>
                  <a:pt x="1873" y="731"/>
                </a:lnTo>
                <a:lnTo>
                  <a:pt x="1884" y="741"/>
                </a:lnTo>
                <a:lnTo>
                  <a:pt x="1893" y="752"/>
                </a:lnTo>
                <a:lnTo>
                  <a:pt x="1903" y="765"/>
                </a:lnTo>
                <a:lnTo>
                  <a:pt x="1910" y="777"/>
                </a:lnTo>
                <a:lnTo>
                  <a:pt x="1918" y="791"/>
                </a:lnTo>
                <a:lnTo>
                  <a:pt x="1924" y="805"/>
                </a:lnTo>
                <a:lnTo>
                  <a:pt x="1929" y="818"/>
                </a:lnTo>
                <a:lnTo>
                  <a:pt x="1933" y="834"/>
                </a:lnTo>
                <a:lnTo>
                  <a:pt x="1936" y="849"/>
                </a:lnTo>
                <a:lnTo>
                  <a:pt x="1938" y="865"/>
                </a:lnTo>
                <a:lnTo>
                  <a:pt x="1938" y="880"/>
                </a:lnTo>
                <a:lnTo>
                  <a:pt x="1936" y="901"/>
                </a:lnTo>
                <a:lnTo>
                  <a:pt x="1933" y="921"/>
                </a:lnTo>
                <a:lnTo>
                  <a:pt x="1929" y="941"/>
                </a:lnTo>
                <a:lnTo>
                  <a:pt x="1923" y="960"/>
                </a:lnTo>
                <a:lnTo>
                  <a:pt x="1913" y="978"/>
                </a:lnTo>
                <a:lnTo>
                  <a:pt x="1903" y="995"/>
                </a:lnTo>
                <a:lnTo>
                  <a:pt x="1890" y="1012"/>
                </a:lnTo>
                <a:lnTo>
                  <a:pt x="1878" y="1026"/>
                </a:lnTo>
                <a:lnTo>
                  <a:pt x="1863" y="1040"/>
                </a:lnTo>
                <a:lnTo>
                  <a:pt x="1847" y="1052"/>
                </a:lnTo>
                <a:lnTo>
                  <a:pt x="1830" y="1061"/>
                </a:lnTo>
                <a:lnTo>
                  <a:pt x="1812" y="1071"/>
                </a:lnTo>
                <a:lnTo>
                  <a:pt x="1793" y="1078"/>
                </a:lnTo>
                <a:lnTo>
                  <a:pt x="1773" y="1083"/>
                </a:lnTo>
                <a:lnTo>
                  <a:pt x="1752" y="1086"/>
                </a:lnTo>
                <a:lnTo>
                  <a:pt x="1732" y="1088"/>
                </a:lnTo>
                <a:lnTo>
                  <a:pt x="208" y="1088"/>
                </a:lnTo>
                <a:lnTo>
                  <a:pt x="186" y="1086"/>
                </a:lnTo>
                <a:lnTo>
                  <a:pt x="166" y="1083"/>
                </a:lnTo>
                <a:lnTo>
                  <a:pt x="146" y="1078"/>
                </a:lnTo>
                <a:lnTo>
                  <a:pt x="126" y="1071"/>
                </a:lnTo>
                <a:lnTo>
                  <a:pt x="109" y="1061"/>
                </a:lnTo>
                <a:lnTo>
                  <a:pt x="92" y="1052"/>
                </a:lnTo>
                <a:lnTo>
                  <a:pt x="75" y="1040"/>
                </a:lnTo>
                <a:lnTo>
                  <a:pt x="62" y="1026"/>
                </a:lnTo>
                <a:lnTo>
                  <a:pt x="48" y="1012"/>
                </a:lnTo>
                <a:lnTo>
                  <a:pt x="35" y="995"/>
                </a:lnTo>
                <a:lnTo>
                  <a:pt x="25" y="978"/>
                </a:lnTo>
                <a:lnTo>
                  <a:pt x="17" y="960"/>
                </a:lnTo>
                <a:lnTo>
                  <a:pt x="9" y="941"/>
                </a:lnTo>
                <a:lnTo>
                  <a:pt x="5" y="921"/>
                </a:lnTo>
                <a:lnTo>
                  <a:pt x="2" y="901"/>
                </a:lnTo>
                <a:lnTo>
                  <a:pt x="0" y="880"/>
                </a:lnTo>
                <a:lnTo>
                  <a:pt x="0" y="865"/>
                </a:lnTo>
                <a:lnTo>
                  <a:pt x="3" y="849"/>
                </a:lnTo>
                <a:lnTo>
                  <a:pt x="6" y="834"/>
                </a:lnTo>
                <a:lnTo>
                  <a:pt x="9" y="818"/>
                </a:lnTo>
                <a:lnTo>
                  <a:pt x="14" y="805"/>
                </a:lnTo>
                <a:lnTo>
                  <a:pt x="20" y="791"/>
                </a:lnTo>
                <a:lnTo>
                  <a:pt x="28" y="777"/>
                </a:lnTo>
                <a:lnTo>
                  <a:pt x="35" y="765"/>
                </a:lnTo>
                <a:lnTo>
                  <a:pt x="45" y="752"/>
                </a:lnTo>
                <a:lnTo>
                  <a:pt x="54" y="741"/>
                </a:lnTo>
                <a:lnTo>
                  <a:pt x="65" y="731"/>
                </a:lnTo>
                <a:lnTo>
                  <a:pt x="75" y="720"/>
                </a:lnTo>
                <a:lnTo>
                  <a:pt x="88" y="712"/>
                </a:lnTo>
                <a:lnTo>
                  <a:pt x="100" y="703"/>
                </a:lnTo>
                <a:lnTo>
                  <a:pt x="112" y="695"/>
                </a:lnTo>
                <a:lnTo>
                  <a:pt x="126" y="689"/>
                </a:lnTo>
                <a:lnTo>
                  <a:pt x="123" y="663"/>
                </a:lnTo>
                <a:lnTo>
                  <a:pt x="122" y="637"/>
                </a:lnTo>
                <a:lnTo>
                  <a:pt x="125" y="601"/>
                </a:lnTo>
                <a:lnTo>
                  <a:pt x="129" y="568"/>
                </a:lnTo>
                <a:lnTo>
                  <a:pt x="137" y="535"/>
                </a:lnTo>
                <a:lnTo>
                  <a:pt x="149" y="505"/>
                </a:lnTo>
                <a:lnTo>
                  <a:pt x="163" y="474"/>
                </a:lnTo>
                <a:lnTo>
                  <a:pt x="180" y="446"/>
                </a:lnTo>
                <a:lnTo>
                  <a:pt x="200" y="420"/>
                </a:lnTo>
                <a:lnTo>
                  <a:pt x="222" y="395"/>
                </a:lnTo>
                <a:lnTo>
                  <a:pt x="246" y="374"/>
                </a:lnTo>
                <a:lnTo>
                  <a:pt x="272" y="354"/>
                </a:lnTo>
                <a:lnTo>
                  <a:pt x="300" y="337"/>
                </a:lnTo>
                <a:lnTo>
                  <a:pt x="331" y="323"/>
                </a:lnTo>
                <a:lnTo>
                  <a:pt x="362" y="311"/>
                </a:lnTo>
                <a:lnTo>
                  <a:pt x="394" y="303"/>
                </a:lnTo>
                <a:lnTo>
                  <a:pt x="428" y="298"/>
                </a:lnTo>
                <a:lnTo>
                  <a:pt x="462" y="29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48" name="Round Diagonal Corner Rectangle 7"/>
          <p:cNvSpPr>
            <a:spLocks noChangeArrowheads="1"/>
          </p:cNvSpPr>
          <p:nvPr/>
        </p:nvSpPr>
        <p:spPr bwMode="auto">
          <a:xfrm>
            <a:off x="3305935" y="3128075"/>
            <a:ext cx="1751013" cy="52228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algn="ctr" eaLnBrk="0" fontAlgn="base" hangingPunct="0">
              <a:spcAft>
                <a:spcPct val="0"/>
              </a:spcAft>
              <a:buClr>
                <a:srgbClr val="000000"/>
              </a:buClr>
              <a:buFont typeface="Wingdings" panose="05000000000000000000" pitchFamily="2" charset="2"/>
              <a:buNone/>
            </a:pPr>
            <a:r>
              <a:rPr lang="ja-JP" altLang="en-US" b="1" dirty="0" smtClean="0">
                <a:solidFill>
                  <a:srgbClr val="FFFFFF"/>
                </a:solidFill>
                <a:latin typeface="Meiryo" charset="-128"/>
                <a:ea typeface="Meiryo" charset="-128"/>
                <a:cs typeface="Meiryo" charset="-128"/>
              </a:rPr>
              <a:t>仮想サーバー</a:t>
            </a:r>
          </a:p>
        </p:txBody>
      </p:sp>
      <p:sp>
        <p:nvSpPr>
          <p:cNvPr id="49" name="Text Box 327"/>
          <p:cNvSpPr txBox="1">
            <a:spLocks noChangeArrowheads="1"/>
          </p:cNvSpPr>
          <p:nvPr/>
        </p:nvSpPr>
        <p:spPr bwMode="auto">
          <a:xfrm>
            <a:off x="2974148" y="3512250"/>
            <a:ext cx="2217737"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algn="ctr" fontAlgn="base">
              <a:spcBef>
                <a:spcPct val="50000"/>
              </a:spcBef>
              <a:spcAft>
                <a:spcPct val="0"/>
              </a:spcAft>
              <a:buClrTx/>
              <a:buFontTx/>
              <a:buNone/>
            </a:pPr>
            <a:r>
              <a:rPr lang="en-US" altLang="ja-JP" sz="1100" dirty="0" smtClean="0">
                <a:solidFill>
                  <a:srgbClr val="83D1F5"/>
                </a:solidFill>
                <a:latin typeface="Meiryo" charset="-128"/>
                <a:ea typeface="Meiryo" charset="-128"/>
                <a:cs typeface="Meiryo" charset="-128"/>
              </a:rPr>
              <a:t>Web</a:t>
            </a:r>
            <a:r>
              <a:rPr lang="ja-JP" altLang="en-US" sz="1100" dirty="0" smtClean="0">
                <a:solidFill>
                  <a:srgbClr val="83D1F5"/>
                </a:solidFill>
                <a:latin typeface="Meiryo" charset="-128"/>
                <a:ea typeface="Meiryo" charset="-128"/>
                <a:cs typeface="Meiryo" charset="-128"/>
              </a:rPr>
              <a:t>サーバー、</a:t>
            </a:r>
            <a:r>
              <a:rPr lang="en-US" altLang="ja-JP" sz="1100" dirty="0">
                <a:solidFill>
                  <a:srgbClr val="83D1F5"/>
                </a:solidFill>
                <a:latin typeface="Meiryo" charset="-128"/>
                <a:ea typeface="Meiryo" charset="-128"/>
                <a:cs typeface="Meiryo" charset="-128"/>
              </a:rPr>
              <a:t/>
            </a:r>
            <a:br>
              <a:rPr lang="en-US" altLang="ja-JP" sz="1100" dirty="0">
                <a:solidFill>
                  <a:srgbClr val="83D1F5"/>
                </a:solidFill>
                <a:latin typeface="Meiryo" charset="-128"/>
                <a:ea typeface="Meiryo" charset="-128"/>
                <a:cs typeface="Meiryo" charset="-128"/>
              </a:rPr>
            </a:br>
            <a:r>
              <a:rPr lang="ja-JP" altLang="en-US" sz="1100" dirty="0" smtClean="0">
                <a:solidFill>
                  <a:srgbClr val="83D1F5"/>
                </a:solidFill>
                <a:latin typeface="Meiryo" charset="-128"/>
                <a:ea typeface="Meiryo" charset="-128"/>
                <a:cs typeface="Meiryo" charset="-128"/>
              </a:rPr>
              <a:t>アプリケーションサーバーなど</a:t>
            </a:r>
          </a:p>
        </p:txBody>
      </p:sp>
      <p:sp>
        <p:nvSpPr>
          <p:cNvPr id="50" name="Round Diagonal Corner Rectangle 7"/>
          <p:cNvSpPr>
            <a:spLocks noChangeArrowheads="1"/>
          </p:cNvSpPr>
          <p:nvPr/>
        </p:nvSpPr>
        <p:spPr bwMode="auto">
          <a:xfrm>
            <a:off x="5890954" y="3128075"/>
            <a:ext cx="2025650" cy="52228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algn="ctr" eaLnBrk="0" fontAlgn="base" hangingPunct="0">
              <a:spcAft>
                <a:spcPct val="0"/>
              </a:spcAft>
              <a:buClr>
                <a:srgbClr val="000000"/>
              </a:buClr>
              <a:buFont typeface="Wingdings" panose="05000000000000000000" pitchFamily="2" charset="2"/>
              <a:buNone/>
            </a:pPr>
            <a:r>
              <a:rPr lang="ja-JP" altLang="en-US" b="1" dirty="0" smtClean="0">
                <a:solidFill>
                  <a:srgbClr val="FFFFFF"/>
                </a:solidFill>
                <a:latin typeface="Meiryo" charset="-128"/>
                <a:ea typeface="Meiryo" charset="-128"/>
                <a:cs typeface="Meiryo" charset="-128"/>
              </a:rPr>
              <a:t>仮想サーバー</a:t>
            </a:r>
          </a:p>
        </p:txBody>
      </p:sp>
      <p:sp>
        <p:nvSpPr>
          <p:cNvPr id="51" name="Text Box 329"/>
          <p:cNvSpPr txBox="1">
            <a:spLocks noChangeArrowheads="1"/>
          </p:cNvSpPr>
          <p:nvPr/>
        </p:nvSpPr>
        <p:spPr bwMode="auto">
          <a:xfrm>
            <a:off x="5698298" y="3512250"/>
            <a:ext cx="2202622"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algn="ctr" fontAlgn="base">
              <a:spcBef>
                <a:spcPct val="50000"/>
              </a:spcBef>
              <a:spcAft>
                <a:spcPct val="0"/>
              </a:spcAft>
              <a:buClrTx/>
              <a:buFontTx/>
              <a:buNone/>
            </a:pPr>
            <a:r>
              <a:rPr lang="en-US" altLang="ja-JP" sz="1100" dirty="0">
                <a:solidFill>
                  <a:srgbClr val="83D1F5"/>
                </a:solidFill>
                <a:latin typeface="Meiryo" charset="-128"/>
                <a:ea typeface="Meiryo" charset="-128"/>
                <a:cs typeface="Meiryo" charset="-128"/>
              </a:rPr>
              <a:t>Web</a:t>
            </a:r>
            <a:r>
              <a:rPr lang="ja-JP" altLang="en-US" sz="1100" dirty="0">
                <a:solidFill>
                  <a:srgbClr val="83D1F5"/>
                </a:solidFill>
                <a:latin typeface="Meiryo" charset="-128"/>
                <a:ea typeface="Meiryo" charset="-128"/>
                <a:cs typeface="Meiryo" charset="-128"/>
              </a:rPr>
              <a:t>サーバー</a:t>
            </a:r>
            <a:r>
              <a:rPr lang="ja-JP" altLang="en-US" sz="1100" dirty="0" smtClean="0">
                <a:solidFill>
                  <a:srgbClr val="83D1F5"/>
                </a:solidFill>
                <a:latin typeface="Meiryo" charset="-128"/>
                <a:ea typeface="Meiryo" charset="-128"/>
                <a:cs typeface="Meiryo" charset="-128"/>
              </a:rPr>
              <a:t>、</a:t>
            </a:r>
            <a:r>
              <a:rPr lang="en-US" altLang="ja-JP" sz="1100" dirty="0" smtClean="0">
                <a:solidFill>
                  <a:srgbClr val="83D1F5"/>
                </a:solidFill>
                <a:latin typeface="Meiryo" charset="-128"/>
                <a:ea typeface="Meiryo" charset="-128"/>
                <a:cs typeface="Meiryo" charset="-128"/>
              </a:rPr>
              <a:t/>
            </a:r>
            <a:br>
              <a:rPr lang="en-US" altLang="ja-JP" sz="1100" dirty="0" smtClean="0">
                <a:solidFill>
                  <a:srgbClr val="83D1F5"/>
                </a:solidFill>
                <a:latin typeface="Meiryo" charset="-128"/>
                <a:ea typeface="Meiryo" charset="-128"/>
                <a:cs typeface="Meiryo" charset="-128"/>
              </a:rPr>
            </a:br>
            <a:r>
              <a:rPr lang="ja-JP" altLang="en-US" sz="1100" dirty="0" smtClean="0">
                <a:solidFill>
                  <a:srgbClr val="83D1F5"/>
                </a:solidFill>
                <a:latin typeface="Meiryo" charset="-128"/>
                <a:ea typeface="Meiryo" charset="-128"/>
                <a:cs typeface="Meiryo" charset="-128"/>
              </a:rPr>
              <a:t>アプリケーションサーバーなど</a:t>
            </a:r>
          </a:p>
        </p:txBody>
      </p:sp>
      <p:sp>
        <p:nvSpPr>
          <p:cNvPr id="52" name="Rectangle 332"/>
          <p:cNvSpPr>
            <a:spLocks noChangeArrowheads="1"/>
          </p:cNvSpPr>
          <p:nvPr/>
        </p:nvSpPr>
        <p:spPr bwMode="auto">
          <a:xfrm>
            <a:off x="2858260" y="4015616"/>
            <a:ext cx="7866062" cy="649287"/>
          </a:xfrm>
          <a:prstGeom prst="rect">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1"/>
          <a:lstStyle/>
          <a:p>
            <a:pPr algn="ctr" eaLnBrk="0" fontAlgn="base" hangingPunct="0">
              <a:spcBef>
                <a:spcPct val="0"/>
              </a:spcBef>
              <a:spcAft>
                <a:spcPct val="0"/>
              </a:spcAft>
            </a:pPr>
            <a:r>
              <a:rPr lang="ja-JP" altLang="en-US" sz="2400" baseline="-25000" smtClean="0">
                <a:solidFill>
                  <a:srgbClr val="FFFFFF"/>
                </a:solidFill>
                <a:latin typeface="Meiryo" charset="-128"/>
                <a:ea typeface="Meiryo" charset="-128"/>
                <a:cs typeface="Meiryo" charset="-128"/>
              </a:rPr>
              <a:t>インフラストラクチャ・マネジメント・システム </a:t>
            </a:r>
            <a:r>
              <a:rPr lang="en-US" altLang="ja-JP" sz="2400" baseline="-25000" smtClean="0">
                <a:solidFill>
                  <a:srgbClr val="FFFFFF"/>
                </a:solidFill>
                <a:latin typeface="Meiryo" charset="-128"/>
                <a:ea typeface="Meiryo" charset="-128"/>
                <a:cs typeface="Meiryo" charset="-128"/>
              </a:rPr>
              <a:t>(IMS)</a:t>
            </a:r>
          </a:p>
          <a:p>
            <a:pPr algn="ctr" eaLnBrk="0" fontAlgn="base" hangingPunct="0">
              <a:spcBef>
                <a:spcPct val="0"/>
              </a:spcBef>
              <a:spcAft>
                <a:spcPct val="0"/>
              </a:spcAft>
            </a:pPr>
            <a:r>
              <a:rPr lang="ja-JP" altLang="en-US" sz="2400" baseline="-25000" smtClean="0">
                <a:solidFill>
                  <a:srgbClr val="FFFFFF"/>
                </a:solidFill>
                <a:latin typeface="Meiryo" charset="-128"/>
                <a:ea typeface="Meiryo" charset="-128"/>
                <a:cs typeface="Meiryo" charset="-128"/>
              </a:rPr>
              <a:t>（自動化、管理、監視）</a:t>
            </a:r>
          </a:p>
        </p:txBody>
      </p:sp>
      <p:sp>
        <p:nvSpPr>
          <p:cNvPr id="53" name="Rectangle 344"/>
          <p:cNvSpPr>
            <a:spLocks noChangeArrowheads="1"/>
          </p:cNvSpPr>
          <p:nvPr/>
        </p:nvSpPr>
        <p:spPr bwMode="auto">
          <a:xfrm>
            <a:off x="2877310" y="1288291"/>
            <a:ext cx="792162" cy="590550"/>
          </a:xfrm>
          <a:prstGeom prst="rect">
            <a:avLst/>
          </a:prstGeom>
          <a:solidFill>
            <a:srgbClr val="CC66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1"/>
          <a:lstStyle/>
          <a:p>
            <a:pPr algn="ctr" eaLnBrk="0" fontAlgn="base" hangingPunct="0">
              <a:spcBef>
                <a:spcPct val="0"/>
              </a:spcBef>
              <a:spcAft>
                <a:spcPct val="0"/>
              </a:spcAft>
            </a:pPr>
            <a:r>
              <a:rPr lang="en-US" altLang="ja-JP" sz="2000" baseline="-25000" smtClean="0">
                <a:solidFill>
                  <a:srgbClr val="FFFFFF"/>
                </a:solidFill>
                <a:latin typeface="Meiryo" charset="-128"/>
                <a:ea typeface="Meiryo" charset="-128"/>
                <a:cs typeface="Meiryo" charset="-128"/>
              </a:rPr>
              <a:t>Video</a:t>
            </a:r>
          </a:p>
        </p:txBody>
      </p:sp>
      <p:sp>
        <p:nvSpPr>
          <p:cNvPr id="54" name="Rectangle 345"/>
          <p:cNvSpPr>
            <a:spLocks noChangeArrowheads="1"/>
          </p:cNvSpPr>
          <p:nvPr/>
        </p:nvSpPr>
        <p:spPr bwMode="auto">
          <a:xfrm>
            <a:off x="3756785" y="1288291"/>
            <a:ext cx="792162" cy="590550"/>
          </a:xfrm>
          <a:prstGeom prst="rect">
            <a:avLst/>
          </a:prstGeom>
          <a:solidFill>
            <a:srgbClr val="CC66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1"/>
          <a:lstStyle/>
          <a:p>
            <a:pPr algn="ctr" eaLnBrk="0" fontAlgn="base" hangingPunct="0">
              <a:spcBef>
                <a:spcPct val="0"/>
              </a:spcBef>
              <a:spcAft>
                <a:spcPct val="0"/>
              </a:spcAft>
            </a:pPr>
            <a:r>
              <a:rPr lang="ja-JP" altLang="en-US" sz="2000" baseline="-25000" dirty="0" smtClean="0">
                <a:solidFill>
                  <a:srgbClr val="FFFFFF"/>
                </a:solidFill>
                <a:latin typeface="Meiryo" charset="-128"/>
                <a:ea typeface="Meiryo" charset="-128"/>
                <a:cs typeface="Meiryo" charset="-128"/>
              </a:rPr>
              <a:t>ビッグ</a:t>
            </a:r>
            <a:endParaRPr lang="en-US" altLang="ja-JP" sz="2000" baseline="-25000" dirty="0" smtClean="0">
              <a:solidFill>
                <a:srgbClr val="FFFFFF"/>
              </a:solidFill>
              <a:latin typeface="Meiryo" charset="-128"/>
              <a:ea typeface="Meiryo" charset="-128"/>
              <a:cs typeface="Meiryo" charset="-128"/>
            </a:endParaRPr>
          </a:p>
          <a:p>
            <a:pPr algn="ctr" eaLnBrk="0" fontAlgn="base" hangingPunct="0">
              <a:spcBef>
                <a:spcPct val="0"/>
              </a:spcBef>
              <a:spcAft>
                <a:spcPct val="0"/>
              </a:spcAft>
            </a:pPr>
            <a:r>
              <a:rPr lang="ja-JP" altLang="en-US" sz="2000" baseline="-25000" dirty="0" smtClean="0">
                <a:solidFill>
                  <a:srgbClr val="FFFFFF"/>
                </a:solidFill>
                <a:latin typeface="Meiryo" charset="-128"/>
                <a:ea typeface="Meiryo" charset="-128"/>
                <a:cs typeface="Meiryo" charset="-128"/>
              </a:rPr>
              <a:t>データ</a:t>
            </a:r>
          </a:p>
        </p:txBody>
      </p:sp>
      <p:sp>
        <p:nvSpPr>
          <p:cNvPr id="55" name="Rectangle 346"/>
          <p:cNvSpPr>
            <a:spLocks noChangeArrowheads="1"/>
          </p:cNvSpPr>
          <p:nvPr/>
        </p:nvSpPr>
        <p:spPr bwMode="auto">
          <a:xfrm>
            <a:off x="4636260" y="1288291"/>
            <a:ext cx="792162" cy="590550"/>
          </a:xfrm>
          <a:prstGeom prst="rect">
            <a:avLst/>
          </a:prstGeom>
          <a:solidFill>
            <a:srgbClr val="CC66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1"/>
          <a:lstStyle/>
          <a:p>
            <a:pPr algn="ctr" eaLnBrk="0" fontAlgn="base" hangingPunct="0">
              <a:spcBef>
                <a:spcPct val="0"/>
              </a:spcBef>
              <a:spcAft>
                <a:spcPct val="0"/>
              </a:spcAft>
            </a:pPr>
            <a:r>
              <a:rPr lang="en-US" altLang="ja-JP" sz="2000" baseline="-25000" smtClean="0">
                <a:solidFill>
                  <a:srgbClr val="FFFFFF"/>
                </a:solidFill>
                <a:latin typeface="Meiryo" charset="-128"/>
                <a:ea typeface="Meiryo" charset="-128"/>
                <a:cs typeface="Meiryo" charset="-128"/>
              </a:rPr>
              <a:t>HPC</a:t>
            </a:r>
          </a:p>
        </p:txBody>
      </p:sp>
      <p:sp>
        <p:nvSpPr>
          <p:cNvPr id="56" name="Rectangle 347"/>
          <p:cNvSpPr>
            <a:spLocks noChangeArrowheads="1"/>
          </p:cNvSpPr>
          <p:nvPr/>
        </p:nvSpPr>
        <p:spPr bwMode="auto">
          <a:xfrm>
            <a:off x="5515735" y="1288291"/>
            <a:ext cx="792162" cy="590550"/>
          </a:xfrm>
          <a:prstGeom prst="rect">
            <a:avLst/>
          </a:prstGeom>
          <a:solidFill>
            <a:srgbClr val="CC66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1"/>
          <a:lstStyle/>
          <a:p>
            <a:pPr algn="ctr" eaLnBrk="0" fontAlgn="base" hangingPunct="0">
              <a:spcBef>
                <a:spcPct val="0"/>
              </a:spcBef>
              <a:spcAft>
                <a:spcPct val="0"/>
              </a:spcAft>
            </a:pPr>
            <a:r>
              <a:rPr lang="ja-JP" altLang="en-US" sz="2000" baseline="-25000" smtClean="0">
                <a:solidFill>
                  <a:srgbClr val="FFFFFF"/>
                </a:solidFill>
                <a:latin typeface="Meiryo" charset="-128"/>
                <a:ea typeface="Meiryo" charset="-128"/>
                <a:cs typeface="Meiryo" charset="-128"/>
              </a:rPr>
              <a:t>モバイル</a:t>
            </a:r>
          </a:p>
        </p:txBody>
      </p:sp>
      <p:sp>
        <p:nvSpPr>
          <p:cNvPr id="57" name="Rectangle 348"/>
          <p:cNvSpPr>
            <a:spLocks noChangeArrowheads="1"/>
          </p:cNvSpPr>
          <p:nvPr/>
        </p:nvSpPr>
        <p:spPr bwMode="auto">
          <a:xfrm>
            <a:off x="6396797" y="1288291"/>
            <a:ext cx="792163" cy="590550"/>
          </a:xfrm>
          <a:prstGeom prst="rect">
            <a:avLst/>
          </a:prstGeom>
          <a:solidFill>
            <a:srgbClr val="CC66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1"/>
          <a:lstStyle/>
          <a:p>
            <a:pPr algn="ctr" eaLnBrk="0" fontAlgn="base" hangingPunct="0">
              <a:spcBef>
                <a:spcPct val="0"/>
              </a:spcBef>
              <a:spcAft>
                <a:spcPct val="0"/>
              </a:spcAft>
            </a:pPr>
            <a:r>
              <a:rPr lang="en-US" altLang="ja-JP" sz="2000" baseline="-25000" dirty="0" smtClean="0">
                <a:solidFill>
                  <a:srgbClr val="FFFFFF"/>
                </a:solidFill>
                <a:latin typeface="Meiryo" charset="-128"/>
                <a:ea typeface="Meiryo" charset="-128"/>
                <a:cs typeface="Meiryo" charset="-128"/>
              </a:rPr>
              <a:t>SaaS</a:t>
            </a:r>
          </a:p>
        </p:txBody>
      </p:sp>
      <p:sp>
        <p:nvSpPr>
          <p:cNvPr id="58" name="Rectangle 349"/>
          <p:cNvSpPr>
            <a:spLocks noChangeArrowheads="1"/>
          </p:cNvSpPr>
          <p:nvPr/>
        </p:nvSpPr>
        <p:spPr bwMode="auto">
          <a:xfrm>
            <a:off x="7276272" y="1288291"/>
            <a:ext cx="792163" cy="590550"/>
          </a:xfrm>
          <a:prstGeom prst="rect">
            <a:avLst/>
          </a:prstGeom>
          <a:solidFill>
            <a:srgbClr val="CC66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1"/>
          <a:lstStyle/>
          <a:p>
            <a:pPr algn="ctr" eaLnBrk="0" fontAlgn="base" hangingPunct="0">
              <a:spcBef>
                <a:spcPct val="0"/>
              </a:spcBef>
              <a:spcAft>
                <a:spcPct val="0"/>
              </a:spcAft>
            </a:pPr>
            <a:r>
              <a:rPr lang="en-US" altLang="ja-JP" sz="2000" baseline="-25000" smtClean="0">
                <a:solidFill>
                  <a:srgbClr val="FFFFFF"/>
                </a:solidFill>
                <a:latin typeface="Meiryo" charset="-128"/>
                <a:ea typeface="Meiryo" charset="-128"/>
                <a:cs typeface="Meiryo" charset="-128"/>
              </a:rPr>
              <a:t>VDI</a:t>
            </a:r>
          </a:p>
        </p:txBody>
      </p:sp>
      <p:sp>
        <p:nvSpPr>
          <p:cNvPr id="59" name="Rectangle 350"/>
          <p:cNvSpPr>
            <a:spLocks noChangeArrowheads="1"/>
          </p:cNvSpPr>
          <p:nvPr/>
        </p:nvSpPr>
        <p:spPr bwMode="auto">
          <a:xfrm>
            <a:off x="8155747" y="1288291"/>
            <a:ext cx="792163" cy="590550"/>
          </a:xfrm>
          <a:prstGeom prst="rect">
            <a:avLst/>
          </a:prstGeom>
          <a:solidFill>
            <a:srgbClr val="CC66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1"/>
          <a:lstStyle/>
          <a:p>
            <a:pPr algn="ctr" eaLnBrk="0" fontAlgn="base" hangingPunct="0">
              <a:spcBef>
                <a:spcPct val="0"/>
              </a:spcBef>
              <a:spcAft>
                <a:spcPct val="0"/>
              </a:spcAft>
            </a:pPr>
            <a:r>
              <a:rPr lang="en-US" altLang="ja-JP" sz="2000" baseline="-25000" smtClean="0">
                <a:solidFill>
                  <a:srgbClr val="FFFFFF"/>
                </a:solidFill>
                <a:latin typeface="Meiryo" charset="-128"/>
                <a:ea typeface="Meiryo" charset="-128"/>
                <a:cs typeface="Meiryo" charset="-128"/>
              </a:rPr>
              <a:t>Social</a:t>
            </a:r>
          </a:p>
          <a:p>
            <a:pPr algn="ctr" eaLnBrk="0" fontAlgn="base" hangingPunct="0">
              <a:spcBef>
                <a:spcPct val="0"/>
              </a:spcBef>
              <a:spcAft>
                <a:spcPct val="0"/>
              </a:spcAft>
            </a:pPr>
            <a:endParaRPr lang="en-US" altLang="ja-JP" sz="2000" baseline="-25000" smtClean="0">
              <a:solidFill>
                <a:srgbClr val="FFFFFF"/>
              </a:solidFill>
              <a:latin typeface="Meiryo" charset="-128"/>
              <a:ea typeface="Meiryo" charset="-128"/>
              <a:cs typeface="Meiryo" charset="-128"/>
            </a:endParaRPr>
          </a:p>
        </p:txBody>
      </p:sp>
      <p:sp>
        <p:nvSpPr>
          <p:cNvPr id="60" name="Rectangle 351"/>
          <p:cNvSpPr>
            <a:spLocks noChangeArrowheads="1"/>
          </p:cNvSpPr>
          <p:nvPr/>
        </p:nvSpPr>
        <p:spPr bwMode="auto">
          <a:xfrm>
            <a:off x="9035222" y="1288291"/>
            <a:ext cx="792163" cy="590550"/>
          </a:xfrm>
          <a:prstGeom prst="rect">
            <a:avLst/>
          </a:prstGeom>
          <a:solidFill>
            <a:srgbClr val="CC66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1"/>
          <a:lstStyle/>
          <a:p>
            <a:pPr algn="ctr" eaLnBrk="0" fontAlgn="base" hangingPunct="0">
              <a:spcBef>
                <a:spcPct val="0"/>
              </a:spcBef>
              <a:spcAft>
                <a:spcPct val="0"/>
              </a:spcAft>
            </a:pPr>
            <a:r>
              <a:rPr lang="en-US" altLang="ja-JP" sz="2000" baseline="-25000" smtClean="0">
                <a:solidFill>
                  <a:srgbClr val="FFFFFF"/>
                </a:solidFill>
                <a:latin typeface="Meiryo" charset="-128"/>
                <a:ea typeface="Meiryo" charset="-128"/>
                <a:cs typeface="Meiryo" charset="-128"/>
              </a:rPr>
              <a:t>Game</a:t>
            </a:r>
          </a:p>
          <a:p>
            <a:pPr algn="ctr" eaLnBrk="0" fontAlgn="base" hangingPunct="0">
              <a:spcBef>
                <a:spcPct val="0"/>
              </a:spcBef>
              <a:spcAft>
                <a:spcPct val="0"/>
              </a:spcAft>
            </a:pPr>
            <a:endParaRPr lang="en-US" altLang="ja-JP" sz="2000" baseline="-25000" smtClean="0">
              <a:solidFill>
                <a:srgbClr val="FFFFFF"/>
              </a:solidFill>
              <a:latin typeface="Meiryo" charset="-128"/>
              <a:ea typeface="Meiryo" charset="-128"/>
              <a:cs typeface="Meiryo" charset="-128"/>
            </a:endParaRPr>
          </a:p>
          <a:p>
            <a:pPr algn="ctr" eaLnBrk="0" fontAlgn="base" hangingPunct="0">
              <a:spcBef>
                <a:spcPct val="0"/>
              </a:spcBef>
              <a:spcAft>
                <a:spcPct val="0"/>
              </a:spcAft>
            </a:pPr>
            <a:endParaRPr lang="en-US" altLang="ja-JP" sz="2000" baseline="-25000" smtClean="0">
              <a:solidFill>
                <a:srgbClr val="FFFFFF"/>
              </a:solidFill>
              <a:latin typeface="Meiryo" charset="-128"/>
              <a:ea typeface="Meiryo" charset="-128"/>
              <a:cs typeface="Meiryo" charset="-128"/>
            </a:endParaRPr>
          </a:p>
        </p:txBody>
      </p:sp>
      <p:grpSp>
        <p:nvGrpSpPr>
          <p:cNvPr id="61" name="Group 490"/>
          <p:cNvGrpSpPr>
            <a:grpSpLocks/>
          </p:cNvGrpSpPr>
          <p:nvPr/>
        </p:nvGrpSpPr>
        <p:grpSpPr bwMode="auto">
          <a:xfrm>
            <a:off x="2812222" y="4731578"/>
            <a:ext cx="7889875" cy="1889125"/>
            <a:chOff x="203" y="2966"/>
            <a:chExt cx="5462" cy="1308"/>
          </a:xfrm>
        </p:grpSpPr>
        <p:sp>
          <p:nvSpPr>
            <p:cNvPr id="62" name="Rectangle 71"/>
            <p:cNvSpPr>
              <a:spLocks noChangeArrowheads="1"/>
            </p:cNvSpPr>
            <p:nvPr/>
          </p:nvSpPr>
          <p:spPr bwMode="auto">
            <a:xfrm>
              <a:off x="2046" y="3292"/>
              <a:ext cx="1802" cy="747"/>
            </a:xfrm>
            <a:prstGeom prst="rect">
              <a:avLst/>
            </a:prstGeom>
            <a:solidFill>
              <a:srgbClr val="0099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rIns="0"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63" name="Group 330"/>
            <p:cNvGrpSpPr>
              <a:grpSpLocks/>
            </p:cNvGrpSpPr>
            <p:nvPr/>
          </p:nvGrpSpPr>
          <p:grpSpPr bwMode="auto">
            <a:xfrm>
              <a:off x="2289" y="3231"/>
              <a:ext cx="732" cy="662"/>
              <a:chOff x="2234" y="1705"/>
              <a:chExt cx="732" cy="662"/>
            </a:xfrm>
          </p:grpSpPr>
          <p:sp>
            <p:nvSpPr>
              <p:cNvPr id="196" name="Freeform 106"/>
              <p:cNvSpPr>
                <a:spLocks/>
              </p:cNvSpPr>
              <p:nvPr/>
            </p:nvSpPr>
            <p:spPr bwMode="auto">
              <a:xfrm>
                <a:off x="2234" y="1705"/>
                <a:ext cx="732" cy="662"/>
              </a:xfrm>
              <a:custGeom>
                <a:avLst/>
                <a:gdLst>
                  <a:gd name="T0" fmla="*/ 756 w 640"/>
                  <a:gd name="T1" fmla="*/ 0 h 580"/>
                  <a:gd name="T2" fmla="*/ 756 w 640"/>
                  <a:gd name="T3" fmla="*/ 160 h 580"/>
                  <a:gd name="T4" fmla="*/ 703 w 640"/>
                  <a:gd name="T5" fmla="*/ 212 h 580"/>
                  <a:gd name="T6" fmla="*/ 53 w 640"/>
                  <a:gd name="T7" fmla="*/ 212 h 580"/>
                  <a:gd name="T8" fmla="*/ 0 w 640"/>
                  <a:gd name="T9" fmla="*/ 265 h 580"/>
                  <a:gd name="T10" fmla="*/ 0 w 640"/>
                  <a:gd name="T11" fmla="*/ 363 h 580"/>
                  <a:gd name="T12" fmla="*/ 0 w 640"/>
                  <a:gd name="T13" fmla="*/ 468 h 580"/>
                  <a:gd name="T14" fmla="*/ 0 w 640"/>
                  <a:gd name="T15" fmla="*/ 703 h 580"/>
                  <a:gd name="T16" fmla="*/ 53 w 640"/>
                  <a:gd name="T17" fmla="*/ 756 h 580"/>
                  <a:gd name="T18" fmla="*/ 364 w 640"/>
                  <a:gd name="T19" fmla="*/ 756 h 580"/>
                  <a:gd name="T20" fmla="*/ 468 w 640"/>
                  <a:gd name="T21" fmla="*/ 756 h 580"/>
                  <a:gd name="T22" fmla="*/ 785 w 640"/>
                  <a:gd name="T23" fmla="*/ 756 h 580"/>
                  <a:gd name="T24" fmla="*/ 837 w 640"/>
                  <a:gd name="T25" fmla="*/ 703 h 580"/>
                  <a:gd name="T26" fmla="*/ 837 w 640"/>
                  <a:gd name="T27" fmla="*/ 436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40" h="580">
                    <a:moveTo>
                      <a:pt x="578" y="0"/>
                    </a:moveTo>
                    <a:cubicBezTo>
                      <a:pt x="578" y="123"/>
                      <a:pt x="578" y="123"/>
                      <a:pt x="578" y="123"/>
                    </a:cubicBezTo>
                    <a:cubicBezTo>
                      <a:pt x="578" y="145"/>
                      <a:pt x="560" y="163"/>
                      <a:pt x="538" y="163"/>
                    </a:cubicBezTo>
                    <a:cubicBezTo>
                      <a:pt x="40" y="163"/>
                      <a:pt x="40" y="163"/>
                      <a:pt x="40" y="163"/>
                    </a:cubicBezTo>
                    <a:cubicBezTo>
                      <a:pt x="18" y="163"/>
                      <a:pt x="0" y="181"/>
                      <a:pt x="0" y="203"/>
                    </a:cubicBezTo>
                    <a:cubicBezTo>
                      <a:pt x="0" y="279"/>
                      <a:pt x="0" y="279"/>
                      <a:pt x="0" y="279"/>
                    </a:cubicBezTo>
                    <a:cubicBezTo>
                      <a:pt x="0" y="301"/>
                      <a:pt x="0" y="337"/>
                      <a:pt x="0" y="359"/>
                    </a:cubicBezTo>
                    <a:cubicBezTo>
                      <a:pt x="0" y="540"/>
                      <a:pt x="0" y="540"/>
                      <a:pt x="0" y="540"/>
                    </a:cubicBezTo>
                    <a:cubicBezTo>
                      <a:pt x="0" y="562"/>
                      <a:pt x="18" y="580"/>
                      <a:pt x="40" y="580"/>
                    </a:cubicBezTo>
                    <a:cubicBezTo>
                      <a:pt x="278" y="580"/>
                      <a:pt x="278" y="580"/>
                      <a:pt x="278" y="580"/>
                    </a:cubicBezTo>
                    <a:cubicBezTo>
                      <a:pt x="300" y="580"/>
                      <a:pt x="336" y="580"/>
                      <a:pt x="358" y="580"/>
                    </a:cubicBezTo>
                    <a:cubicBezTo>
                      <a:pt x="600" y="580"/>
                      <a:pt x="600" y="580"/>
                      <a:pt x="600" y="580"/>
                    </a:cubicBezTo>
                    <a:cubicBezTo>
                      <a:pt x="622" y="580"/>
                      <a:pt x="640" y="562"/>
                      <a:pt x="640" y="540"/>
                    </a:cubicBezTo>
                    <a:cubicBezTo>
                      <a:pt x="640" y="335"/>
                      <a:pt x="640" y="335"/>
                      <a:pt x="640" y="335"/>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97" name="Freeform 107"/>
              <p:cNvSpPr>
                <a:spLocks/>
              </p:cNvSpPr>
              <p:nvPr/>
            </p:nvSpPr>
            <p:spPr bwMode="auto">
              <a:xfrm>
                <a:off x="2511" y="2101"/>
                <a:ext cx="89" cy="266"/>
              </a:xfrm>
              <a:custGeom>
                <a:avLst/>
                <a:gdLst>
                  <a:gd name="T0" fmla="*/ 102 w 78"/>
                  <a:gd name="T1" fmla="*/ 0 h 233"/>
                  <a:gd name="T2" fmla="*/ 102 w 78"/>
                  <a:gd name="T3" fmla="*/ 251 h 233"/>
                  <a:gd name="T4" fmla="*/ 51 w 78"/>
                  <a:gd name="T5" fmla="*/ 304 h 233"/>
                  <a:gd name="T6" fmla="*/ 0 w 78"/>
                  <a:gd name="T7" fmla="*/ 304 h 2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 h="233">
                    <a:moveTo>
                      <a:pt x="78" y="0"/>
                    </a:moveTo>
                    <a:cubicBezTo>
                      <a:pt x="78" y="193"/>
                      <a:pt x="78" y="193"/>
                      <a:pt x="78" y="193"/>
                    </a:cubicBezTo>
                    <a:cubicBezTo>
                      <a:pt x="78" y="215"/>
                      <a:pt x="60" y="233"/>
                      <a:pt x="39" y="233"/>
                    </a:cubicBezTo>
                    <a:cubicBezTo>
                      <a:pt x="18" y="233"/>
                      <a:pt x="0" y="233"/>
                      <a:pt x="0" y="233"/>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64" name="Rectangle 54"/>
            <p:cNvSpPr>
              <a:spLocks noChangeArrowheads="1"/>
            </p:cNvSpPr>
            <p:nvPr/>
          </p:nvSpPr>
          <p:spPr bwMode="auto">
            <a:xfrm>
              <a:off x="232" y="2968"/>
              <a:ext cx="1723" cy="1071"/>
            </a:xfrm>
            <a:prstGeom prst="rect">
              <a:avLst/>
            </a:prstGeom>
            <a:solidFill>
              <a:srgbClr val="F04E37"/>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rIns="0"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65" name="Freeform 52"/>
            <p:cNvSpPr>
              <a:spLocks/>
            </p:cNvSpPr>
            <p:nvPr/>
          </p:nvSpPr>
          <p:spPr bwMode="auto">
            <a:xfrm>
              <a:off x="815" y="3118"/>
              <a:ext cx="1241" cy="514"/>
            </a:xfrm>
            <a:custGeom>
              <a:avLst/>
              <a:gdLst>
                <a:gd name="T0" fmla="*/ 2147483646 w 1116"/>
                <a:gd name="T1" fmla="*/ 0 h 462"/>
                <a:gd name="T2" fmla="*/ 2147483646 w 1116"/>
                <a:gd name="T3" fmla="*/ 0 h 462"/>
                <a:gd name="T4" fmla="*/ 2147483646 w 1116"/>
                <a:gd name="T5" fmla="*/ 0 h 462"/>
                <a:gd name="T6" fmla="*/ 2147483646 w 1116"/>
                <a:gd name="T7" fmla="*/ 0 h 462"/>
                <a:gd name="T8" fmla="*/ 124652199 w 1116"/>
                <a:gd name="T9" fmla="*/ 0 h 462"/>
                <a:gd name="T10" fmla="*/ 0 w 1116"/>
                <a:gd name="T11" fmla="*/ 124775294 h 462"/>
                <a:gd name="T12" fmla="*/ 0 w 1116"/>
                <a:gd name="T13" fmla="*/ 1316383149 h 462"/>
                <a:gd name="T14" fmla="*/ 124652199 w 1116"/>
                <a:gd name="T15" fmla="*/ 1441158443 h 462"/>
                <a:gd name="T16" fmla="*/ 2147483646 w 1116"/>
                <a:gd name="T17" fmla="*/ 1441158443 h 462"/>
                <a:gd name="T18" fmla="*/ 2147483646 w 1116"/>
                <a:gd name="T19" fmla="*/ 1316383149 h 462"/>
                <a:gd name="T20" fmla="*/ 2147483646 w 1116"/>
                <a:gd name="T21" fmla="*/ 230834382 h 462"/>
                <a:gd name="T22" fmla="*/ 2147483646 w 1116"/>
                <a:gd name="T23" fmla="*/ 106059088 h 462"/>
                <a:gd name="T24" fmla="*/ 2147483646 w 1116"/>
                <a:gd name="T25" fmla="*/ 106059088 h 4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16" h="462">
                  <a:moveTo>
                    <a:pt x="1116" y="0"/>
                  </a:moveTo>
                  <a:cubicBezTo>
                    <a:pt x="1000" y="0"/>
                    <a:pt x="1000" y="0"/>
                    <a:pt x="1000" y="0"/>
                  </a:cubicBezTo>
                  <a:cubicBezTo>
                    <a:pt x="978" y="0"/>
                    <a:pt x="945" y="0"/>
                    <a:pt x="927" y="0"/>
                  </a:cubicBezTo>
                  <a:cubicBezTo>
                    <a:pt x="908" y="0"/>
                    <a:pt x="875" y="0"/>
                    <a:pt x="853" y="0"/>
                  </a:cubicBezTo>
                  <a:cubicBezTo>
                    <a:pt x="40" y="0"/>
                    <a:pt x="40" y="0"/>
                    <a:pt x="40" y="0"/>
                  </a:cubicBezTo>
                  <a:cubicBezTo>
                    <a:pt x="18" y="0"/>
                    <a:pt x="0" y="18"/>
                    <a:pt x="0" y="40"/>
                  </a:cubicBezTo>
                  <a:cubicBezTo>
                    <a:pt x="0" y="422"/>
                    <a:pt x="0" y="422"/>
                    <a:pt x="0" y="422"/>
                  </a:cubicBezTo>
                  <a:cubicBezTo>
                    <a:pt x="0" y="444"/>
                    <a:pt x="18" y="462"/>
                    <a:pt x="40" y="462"/>
                  </a:cubicBezTo>
                  <a:cubicBezTo>
                    <a:pt x="920" y="462"/>
                    <a:pt x="920" y="462"/>
                    <a:pt x="920" y="462"/>
                  </a:cubicBezTo>
                  <a:cubicBezTo>
                    <a:pt x="942" y="462"/>
                    <a:pt x="960" y="444"/>
                    <a:pt x="960" y="422"/>
                  </a:cubicBezTo>
                  <a:cubicBezTo>
                    <a:pt x="960" y="74"/>
                    <a:pt x="960" y="74"/>
                    <a:pt x="960" y="74"/>
                  </a:cubicBezTo>
                  <a:cubicBezTo>
                    <a:pt x="960" y="52"/>
                    <a:pt x="978" y="34"/>
                    <a:pt x="1000" y="34"/>
                  </a:cubicBezTo>
                  <a:cubicBezTo>
                    <a:pt x="1116" y="34"/>
                    <a:pt x="1116" y="34"/>
                    <a:pt x="1116" y="34"/>
                  </a:cubicBezTo>
                </a:path>
              </a:pathLst>
            </a:custGeom>
            <a:noFill/>
            <a:ln w="12700" cap="flat" cmpd="sng">
              <a:solidFill>
                <a:srgbClr val="FFFF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66" name="Rectangle 24"/>
            <p:cNvSpPr>
              <a:spLocks noChangeAspect="1" noChangeArrowheads="1"/>
            </p:cNvSpPr>
            <p:nvPr/>
          </p:nvSpPr>
          <p:spPr bwMode="auto">
            <a:xfrm>
              <a:off x="1137" y="3022"/>
              <a:ext cx="196" cy="19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67" name="Group 55"/>
            <p:cNvGrpSpPr>
              <a:grpSpLocks noChangeAspect="1"/>
            </p:cNvGrpSpPr>
            <p:nvPr/>
          </p:nvGrpSpPr>
          <p:grpSpPr bwMode="auto">
            <a:xfrm>
              <a:off x="1161" y="3059"/>
              <a:ext cx="156" cy="121"/>
              <a:chOff x="995" y="1614"/>
              <a:chExt cx="144" cy="112"/>
            </a:xfrm>
          </p:grpSpPr>
          <p:sp>
            <p:nvSpPr>
              <p:cNvPr id="182" name="Rectangle 25"/>
              <p:cNvSpPr>
                <a:spLocks noChangeAspect="1" noChangeArrowheads="1"/>
              </p:cNvSpPr>
              <p:nvPr/>
            </p:nvSpPr>
            <p:spPr bwMode="auto">
              <a:xfrm>
                <a:off x="995" y="1637"/>
                <a:ext cx="18" cy="20"/>
              </a:xfrm>
              <a:prstGeom prst="rect">
                <a:avLst/>
              </a:prstGeom>
              <a:solidFill>
                <a:srgbClr val="F04E3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83" name="Rectangle 26"/>
              <p:cNvSpPr>
                <a:spLocks noChangeAspect="1" noChangeArrowheads="1"/>
              </p:cNvSpPr>
              <p:nvPr/>
            </p:nvSpPr>
            <p:spPr bwMode="auto">
              <a:xfrm>
                <a:off x="995" y="1682"/>
                <a:ext cx="18" cy="20"/>
              </a:xfrm>
              <a:prstGeom prst="rect">
                <a:avLst/>
              </a:prstGeom>
              <a:solidFill>
                <a:srgbClr val="F04E3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84" name="Rectangle 27"/>
              <p:cNvSpPr>
                <a:spLocks noChangeAspect="1" noChangeArrowheads="1"/>
              </p:cNvSpPr>
              <p:nvPr/>
            </p:nvSpPr>
            <p:spPr bwMode="auto">
              <a:xfrm>
                <a:off x="995" y="1704"/>
                <a:ext cx="34" cy="21"/>
              </a:xfrm>
              <a:prstGeom prst="rect">
                <a:avLst/>
              </a:prstGeom>
              <a:solidFill>
                <a:srgbClr val="F04E3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85" name="Rectangle 28"/>
              <p:cNvSpPr>
                <a:spLocks noChangeAspect="1" noChangeArrowheads="1"/>
              </p:cNvSpPr>
              <p:nvPr/>
            </p:nvSpPr>
            <p:spPr bwMode="auto">
              <a:xfrm>
                <a:off x="995" y="1660"/>
                <a:ext cx="34" cy="19"/>
              </a:xfrm>
              <a:prstGeom prst="rect">
                <a:avLst/>
              </a:prstGeom>
              <a:solidFill>
                <a:srgbClr val="F04E3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86" name="Freeform 29"/>
              <p:cNvSpPr>
                <a:spLocks noChangeAspect="1"/>
              </p:cNvSpPr>
              <p:nvPr/>
            </p:nvSpPr>
            <p:spPr bwMode="auto">
              <a:xfrm>
                <a:off x="1050" y="1637"/>
                <a:ext cx="16" cy="20"/>
              </a:xfrm>
              <a:custGeom>
                <a:avLst/>
                <a:gdLst>
                  <a:gd name="T0" fmla="*/ 3 w 14"/>
                  <a:gd name="T1" fmla="*/ 21 h 17"/>
                  <a:gd name="T2" fmla="*/ 13 w 14"/>
                  <a:gd name="T3" fmla="*/ 24 h 17"/>
                  <a:gd name="T4" fmla="*/ 18 w 14"/>
                  <a:gd name="T5" fmla="*/ 0 h 17"/>
                  <a:gd name="T6" fmla="*/ 0 w 14"/>
                  <a:gd name="T7" fmla="*/ 0 h 17"/>
                  <a:gd name="T8" fmla="*/ 0 w 14"/>
                  <a:gd name="T9" fmla="*/ 19 h 17"/>
                  <a:gd name="T10" fmla="*/ 3 w 14"/>
                  <a:gd name="T11" fmla="*/ 21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7">
                    <a:moveTo>
                      <a:pt x="3" y="15"/>
                    </a:moveTo>
                    <a:cubicBezTo>
                      <a:pt x="6" y="15"/>
                      <a:pt x="8" y="16"/>
                      <a:pt x="10" y="17"/>
                    </a:cubicBezTo>
                    <a:cubicBezTo>
                      <a:pt x="10" y="10"/>
                      <a:pt x="12" y="4"/>
                      <a:pt x="14" y="0"/>
                    </a:cubicBezTo>
                    <a:cubicBezTo>
                      <a:pt x="0" y="0"/>
                      <a:pt x="0" y="0"/>
                      <a:pt x="0" y="0"/>
                    </a:cubicBezTo>
                    <a:cubicBezTo>
                      <a:pt x="0" y="14"/>
                      <a:pt x="0" y="14"/>
                      <a:pt x="0" y="14"/>
                    </a:cubicBezTo>
                    <a:lnTo>
                      <a:pt x="3" y="15"/>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87" name="Freeform 30"/>
              <p:cNvSpPr>
                <a:spLocks noChangeAspect="1"/>
              </p:cNvSpPr>
              <p:nvPr/>
            </p:nvSpPr>
            <p:spPr bwMode="auto">
              <a:xfrm>
                <a:off x="1061" y="1670"/>
                <a:ext cx="2" cy="9"/>
              </a:xfrm>
              <a:custGeom>
                <a:avLst/>
                <a:gdLst>
                  <a:gd name="T0" fmla="*/ 0 w 2"/>
                  <a:gd name="T1" fmla="*/ 10 h 8"/>
                  <a:gd name="T2" fmla="*/ 2 w 2"/>
                  <a:gd name="T3" fmla="*/ 10 h 8"/>
                  <a:gd name="T4" fmla="*/ 2 w 2"/>
                  <a:gd name="T5" fmla="*/ 2 h 8"/>
                  <a:gd name="T6" fmla="*/ 1 w 2"/>
                  <a:gd name="T7" fmla="*/ 2 h 8"/>
                  <a:gd name="T8" fmla="*/ 0 w 2"/>
                  <a:gd name="T9" fmla="*/ 0 h 8"/>
                  <a:gd name="T10" fmla="*/ 0 w 2"/>
                  <a:gd name="T11" fmla="*/ 10 h 8"/>
                  <a:gd name="T12" fmla="*/ 0 w 2"/>
                  <a:gd name="T13" fmla="*/ 1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8">
                    <a:moveTo>
                      <a:pt x="0" y="8"/>
                    </a:moveTo>
                    <a:cubicBezTo>
                      <a:pt x="2" y="8"/>
                      <a:pt x="2" y="8"/>
                      <a:pt x="2" y="8"/>
                    </a:cubicBezTo>
                    <a:cubicBezTo>
                      <a:pt x="2" y="2"/>
                      <a:pt x="2" y="2"/>
                      <a:pt x="2" y="2"/>
                    </a:cubicBezTo>
                    <a:cubicBezTo>
                      <a:pt x="1" y="2"/>
                      <a:pt x="1" y="2"/>
                      <a:pt x="1" y="2"/>
                    </a:cubicBezTo>
                    <a:cubicBezTo>
                      <a:pt x="1" y="2"/>
                      <a:pt x="1" y="1"/>
                      <a:pt x="0" y="0"/>
                    </a:cubicBezTo>
                    <a:cubicBezTo>
                      <a:pt x="1" y="3"/>
                      <a:pt x="1" y="5"/>
                      <a:pt x="0" y="8"/>
                    </a:cubicBezTo>
                    <a:cubicBezTo>
                      <a:pt x="0" y="8"/>
                      <a:pt x="0" y="8"/>
                      <a:pt x="0" y="8"/>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88" name="Freeform 31"/>
              <p:cNvSpPr>
                <a:spLocks noChangeAspect="1"/>
              </p:cNvSpPr>
              <p:nvPr/>
            </p:nvSpPr>
            <p:spPr bwMode="auto">
              <a:xfrm>
                <a:off x="1034" y="1660"/>
                <a:ext cx="18" cy="19"/>
              </a:xfrm>
              <a:custGeom>
                <a:avLst/>
                <a:gdLst>
                  <a:gd name="T0" fmla="*/ 18 w 17"/>
                  <a:gd name="T1" fmla="*/ 19 h 17"/>
                  <a:gd name="T2" fmla="*/ 15 w 17"/>
                  <a:gd name="T3" fmla="*/ 2 h 17"/>
                  <a:gd name="T4" fmla="*/ 14 w 17"/>
                  <a:gd name="T5" fmla="*/ 0 h 17"/>
                  <a:gd name="T6" fmla="*/ 0 w 17"/>
                  <a:gd name="T7" fmla="*/ 0 h 17"/>
                  <a:gd name="T8" fmla="*/ 0 w 17"/>
                  <a:gd name="T9" fmla="*/ 21 h 17"/>
                  <a:gd name="T10" fmla="*/ 18 w 17"/>
                  <a:gd name="T11" fmla="*/ 21 h 17"/>
                  <a:gd name="T12" fmla="*/ 18 w 17"/>
                  <a:gd name="T13" fmla="*/ 19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7">
                    <a:moveTo>
                      <a:pt x="16" y="15"/>
                    </a:moveTo>
                    <a:cubicBezTo>
                      <a:pt x="17" y="7"/>
                      <a:pt x="13" y="2"/>
                      <a:pt x="13" y="2"/>
                    </a:cubicBezTo>
                    <a:cubicBezTo>
                      <a:pt x="12" y="0"/>
                      <a:pt x="12" y="0"/>
                      <a:pt x="12" y="0"/>
                    </a:cubicBezTo>
                    <a:cubicBezTo>
                      <a:pt x="0" y="0"/>
                      <a:pt x="0" y="0"/>
                      <a:pt x="0" y="0"/>
                    </a:cubicBezTo>
                    <a:cubicBezTo>
                      <a:pt x="0" y="17"/>
                      <a:pt x="0" y="17"/>
                      <a:pt x="0" y="17"/>
                    </a:cubicBezTo>
                    <a:cubicBezTo>
                      <a:pt x="16" y="17"/>
                      <a:pt x="16" y="17"/>
                      <a:pt x="16" y="17"/>
                    </a:cubicBezTo>
                    <a:cubicBezTo>
                      <a:pt x="16" y="17"/>
                      <a:pt x="16" y="16"/>
                      <a:pt x="16" y="15"/>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89" name="Freeform 32"/>
              <p:cNvSpPr>
                <a:spLocks noChangeAspect="1"/>
              </p:cNvSpPr>
              <p:nvPr/>
            </p:nvSpPr>
            <p:spPr bwMode="auto">
              <a:xfrm>
                <a:off x="1017" y="1637"/>
                <a:ext cx="29" cy="20"/>
              </a:xfrm>
              <a:custGeom>
                <a:avLst/>
                <a:gdLst>
                  <a:gd name="T0" fmla="*/ 10 w 62"/>
                  <a:gd name="T1" fmla="*/ 6 h 41"/>
                  <a:gd name="T2" fmla="*/ 14 w 62"/>
                  <a:gd name="T3" fmla="*/ 7 h 41"/>
                  <a:gd name="T4" fmla="*/ 14 w 62"/>
                  <a:gd name="T5" fmla="*/ 0 h 41"/>
                  <a:gd name="T6" fmla="*/ 0 w 62"/>
                  <a:gd name="T7" fmla="*/ 0 h 41"/>
                  <a:gd name="T8" fmla="*/ 0 w 62"/>
                  <a:gd name="T9" fmla="*/ 10 h 41"/>
                  <a:gd name="T10" fmla="*/ 13 w 62"/>
                  <a:gd name="T11" fmla="*/ 10 h 41"/>
                  <a:gd name="T12" fmla="*/ 10 w 62"/>
                  <a:gd name="T13" fmla="*/ 6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 h="41">
                    <a:moveTo>
                      <a:pt x="47" y="26"/>
                    </a:moveTo>
                    <a:lnTo>
                      <a:pt x="62" y="31"/>
                    </a:lnTo>
                    <a:lnTo>
                      <a:pt x="62" y="0"/>
                    </a:lnTo>
                    <a:lnTo>
                      <a:pt x="0" y="0"/>
                    </a:lnTo>
                    <a:lnTo>
                      <a:pt x="0" y="41"/>
                    </a:lnTo>
                    <a:lnTo>
                      <a:pt x="59" y="41"/>
                    </a:lnTo>
                    <a:lnTo>
                      <a:pt x="47" y="26"/>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90" name="Freeform 33"/>
              <p:cNvSpPr>
                <a:spLocks noChangeAspect="1"/>
              </p:cNvSpPr>
              <p:nvPr/>
            </p:nvSpPr>
            <p:spPr bwMode="auto">
              <a:xfrm>
                <a:off x="1062" y="1704"/>
                <a:ext cx="1" cy="2"/>
              </a:xfrm>
              <a:custGeom>
                <a:avLst/>
                <a:gdLst>
                  <a:gd name="T0" fmla="*/ 1 w 1"/>
                  <a:gd name="T1" fmla="*/ 0 h 1"/>
                  <a:gd name="T2" fmla="*/ 0 w 1"/>
                  <a:gd name="T3" fmla="*/ 0 h 1"/>
                  <a:gd name="T4" fmla="*/ 1 w 1"/>
                  <a:gd name="T5" fmla="*/ 4 h 1"/>
                  <a:gd name="T6" fmla="*/ 1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0" y="0"/>
                      <a:pt x="0" y="0"/>
                      <a:pt x="0" y="0"/>
                    </a:cubicBezTo>
                    <a:cubicBezTo>
                      <a:pt x="0" y="1"/>
                      <a:pt x="0" y="1"/>
                      <a:pt x="1" y="1"/>
                    </a:cubicBezTo>
                    <a:lnTo>
                      <a:pt x="1" y="0"/>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91" name="Freeform 34"/>
              <p:cNvSpPr>
                <a:spLocks noChangeAspect="1"/>
              </p:cNvSpPr>
              <p:nvPr/>
            </p:nvSpPr>
            <p:spPr bwMode="auto">
              <a:xfrm>
                <a:off x="1034" y="1704"/>
                <a:ext cx="29" cy="21"/>
              </a:xfrm>
              <a:custGeom>
                <a:avLst/>
                <a:gdLst>
                  <a:gd name="T0" fmla="*/ 18 w 27"/>
                  <a:gd name="T1" fmla="*/ 0 h 18"/>
                  <a:gd name="T2" fmla="*/ 0 w 27"/>
                  <a:gd name="T3" fmla="*/ 0 h 18"/>
                  <a:gd name="T4" fmla="*/ 0 w 27"/>
                  <a:gd name="T5" fmla="*/ 25 h 18"/>
                  <a:gd name="T6" fmla="*/ 31 w 27"/>
                  <a:gd name="T7" fmla="*/ 25 h 18"/>
                  <a:gd name="T8" fmla="*/ 31 w 27"/>
                  <a:gd name="T9" fmla="*/ 21 h 18"/>
                  <a:gd name="T10" fmla="*/ 18 w 27"/>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 h="18">
                    <a:moveTo>
                      <a:pt x="16" y="0"/>
                    </a:moveTo>
                    <a:cubicBezTo>
                      <a:pt x="0" y="0"/>
                      <a:pt x="0" y="0"/>
                      <a:pt x="0" y="0"/>
                    </a:cubicBezTo>
                    <a:cubicBezTo>
                      <a:pt x="0" y="18"/>
                      <a:pt x="0" y="18"/>
                      <a:pt x="0" y="18"/>
                    </a:cubicBezTo>
                    <a:cubicBezTo>
                      <a:pt x="27" y="18"/>
                      <a:pt x="27" y="18"/>
                      <a:pt x="27" y="18"/>
                    </a:cubicBezTo>
                    <a:cubicBezTo>
                      <a:pt x="27" y="15"/>
                      <a:pt x="27" y="15"/>
                      <a:pt x="27" y="15"/>
                    </a:cubicBezTo>
                    <a:cubicBezTo>
                      <a:pt x="21" y="10"/>
                      <a:pt x="18" y="5"/>
                      <a:pt x="16" y="0"/>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92" name="Freeform 35"/>
              <p:cNvSpPr>
                <a:spLocks noChangeAspect="1"/>
              </p:cNvSpPr>
              <p:nvPr/>
            </p:nvSpPr>
            <p:spPr bwMode="auto">
              <a:xfrm>
                <a:off x="1080" y="1693"/>
                <a:ext cx="30" cy="33"/>
              </a:xfrm>
              <a:custGeom>
                <a:avLst/>
                <a:gdLst>
                  <a:gd name="T0" fmla="*/ 12 w 27"/>
                  <a:gd name="T1" fmla="*/ 36 h 30"/>
                  <a:gd name="T2" fmla="*/ 4 w 27"/>
                  <a:gd name="T3" fmla="*/ 22 h 30"/>
                  <a:gd name="T4" fmla="*/ 14 w 27"/>
                  <a:gd name="T5" fmla="*/ 0 h 30"/>
                  <a:gd name="T6" fmla="*/ 12 w 27"/>
                  <a:gd name="T7" fmla="*/ 3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30">
                    <a:moveTo>
                      <a:pt x="10" y="30"/>
                    </a:moveTo>
                    <a:cubicBezTo>
                      <a:pt x="10" y="30"/>
                      <a:pt x="0" y="27"/>
                      <a:pt x="4" y="18"/>
                    </a:cubicBezTo>
                    <a:cubicBezTo>
                      <a:pt x="6" y="13"/>
                      <a:pt x="10" y="9"/>
                      <a:pt x="12" y="0"/>
                    </a:cubicBezTo>
                    <a:cubicBezTo>
                      <a:pt x="12" y="0"/>
                      <a:pt x="27" y="25"/>
                      <a:pt x="10" y="30"/>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93" name="Freeform 36"/>
              <p:cNvSpPr>
                <a:spLocks noChangeAspect="1"/>
              </p:cNvSpPr>
              <p:nvPr/>
            </p:nvSpPr>
            <p:spPr bwMode="auto">
              <a:xfrm>
                <a:off x="1017" y="1682"/>
                <a:ext cx="33" cy="19"/>
              </a:xfrm>
              <a:custGeom>
                <a:avLst/>
                <a:gdLst>
                  <a:gd name="T0" fmla="*/ 36 w 30"/>
                  <a:gd name="T1" fmla="*/ 0 h 17"/>
                  <a:gd name="T2" fmla="*/ 0 w 30"/>
                  <a:gd name="T3" fmla="*/ 0 h 17"/>
                  <a:gd name="T4" fmla="*/ 0 w 30"/>
                  <a:gd name="T5" fmla="*/ 21 h 17"/>
                  <a:gd name="T6" fmla="*/ 36 w 30"/>
                  <a:gd name="T7" fmla="*/ 21 h 17"/>
                  <a:gd name="T8" fmla="*/ 36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30" y="0"/>
                    </a:moveTo>
                    <a:cubicBezTo>
                      <a:pt x="0" y="0"/>
                      <a:pt x="0" y="0"/>
                      <a:pt x="0" y="0"/>
                    </a:cubicBezTo>
                    <a:cubicBezTo>
                      <a:pt x="0" y="17"/>
                      <a:pt x="0" y="17"/>
                      <a:pt x="0" y="17"/>
                    </a:cubicBezTo>
                    <a:cubicBezTo>
                      <a:pt x="30" y="17"/>
                      <a:pt x="30" y="17"/>
                      <a:pt x="30" y="17"/>
                    </a:cubicBezTo>
                    <a:cubicBezTo>
                      <a:pt x="29" y="11"/>
                      <a:pt x="30" y="4"/>
                      <a:pt x="30" y="0"/>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95" name="Freeform 37"/>
              <p:cNvSpPr>
                <a:spLocks noChangeAspect="1"/>
              </p:cNvSpPr>
              <p:nvPr/>
            </p:nvSpPr>
            <p:spPr bwMode="auto">
              <a:xfrm>
                <a:off x="1048" y="1614"/>
                <a:ext cx="91" cy="111"/>
              </a:xfrm>
              <a:custGeom>
                <a:avLst/>
                <a:gdLst>
                  <a:gd name="T0" fmla="*/ 90 w 82"/>
                  <a:gd name="T1" fmla="*/ 64 h 99"/>
                  <a:gd name="T2" fmla="*/ 85 w 82"/>
                  <a:gd name="T3" fmla="*/ 24 h 99"/>
                  <a:gd name="T4" fmla="*/ 70 w 82"/>
                  <a:gd name="T5" fmla="*/ 46 h 99"/>
                  <a:gd name="T6" fmla="*/ 43 w 82"/>
                  <a:gd name="T7" fmla="*/ 0 h 99"/>
                  <a:gd name="T8" fmla="*/ 37 w 82"/>
                  <a:gd name="T9" fmla="*/ 48 h 99"/>
                  <a:gd name="T10" fmla="*/ 36 w 82"/>
                  <a:gd name="T11" fmla="*/ 19 h 99"/>
                  <a:gd name="T12" fmla="*/ 21 w 82"/>
                  <a:gd name="T13" fmla="*/ 63 h 99"/>
                  <a:gd name="T14" fmla="*/ 4 w 82"/>
                  <a:gd name="T15" fmla="*/ 50 h 99"/>
                  <a:gd name="T16" fmla="*/ 10 w 82"/>
                  <a:gd name="T17" fmla="*/ 72 h 99"/>
                  <a:gd name="T18" fmla="*/ 40 w 82"/>
                  <a:gd name="T19" fmla="*/ 124 h 99"/>
                  <a:gd name="T20" fmla="*/ 32 w 82"/>
                  <a:gd name="T21" fmla="*/ 103 h 99"/>
                  <a:gd name="T22" fmla="*/ 53 w 82"/>
                  <a:gd name="T23" fmla="*/ 65 h 99"/>
                  <a:gd name="T24" fmla="*/ 58 w 82"/>
                  <a:gd name="T25" fmla="*/ 124 h 99"/>
                  <a:gd name="T26" fmla="*/ 90 w 82"/>
                  <a:gd name="T27" fmla="*/ 64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2" h="99">
                    <a:moveTo>
                      <a:pt x="73" y="51"/>
                    </a:moveTo>
                    <a:cubicBezTo>
                      <a:pt x="73" y="51"/>
                      <a:pt x="64" y="31"/>
                      <a:pt x="69" y="19"/>
                    </a:cubicBezTo>
                    <a:cubicBezTo>
                      <a:pt x="69" y="19"/>
                      <a:pt x="57" y="27"/>
                      <a:pt x="57" y="37"/>
                    </a:cubicBezTo>
                    <a:cubicBezTo>
                      <a:pt x="57" y="37"/>
                      <a:pt x="52" y="1"/>
                      <a:pt x="35" y="0"/>
                    </a:cubicBezTo>
                    <a:cubicBezTo>
                      <a:pt x="35" y="0"/>
                      <a:pt x="49" y="20"/>
                      <a:pt x="30" y="38"/>
                    </a:cubicBezTo>
                    <a:cubicBezTo>
                      <a:pt x="30" y="38"/>
                      <a:pt x="20" y="29"/>
                      <a:pt x="29" y="15"/>
                    </a:cubicBezTo>
                    <a:cubicBezTo>
                      <a:pt x="29" y="15"/>
                      <a:pt x="12" y="22"/>
                      <a:pt x="17" y="50"/>
                    </a:cubicBezTo>
                    <a:cubicBezTo>
                      <a:pt x="17" y="50"/>
                      <a:pt x="15" y="43"/>
                      <a:pt x="4" y="40"/>
                    </a:cubicBezTo>
                    <a:cubicBezTo>
                      <a:pt x="4" y="40"/>
                      <a:pt x="9" y="46"/>
                      <a:pt x="8" y="57"/>
                    </a:cubicBezTo>
                    <a:cubicBezTo>
                      <a:pt x="6" y="67"/>
                      <a:pt x="0" y="90"/>
                      <a:pt x="32" y="99"/>
                    </a:cubicBezTo>
                    <a:cubicBezTo>
                      <a:pt x="27" y="96"/>
                      <a:pt x="23" y="90"/>
                      <a:pt x="26" y="82"/>
                    </a:cubicBezTo>
                    <a:cubicBezTo>
                      <a:pt x="32" y="70"/>
                      <a:pt x="39" y="70"/>
                      <a:pt x="43" y="52"/>
                    </a:cubicBezTo>
                    <a:cubicBezTo>
                      <a:pt x="43" y="52"/>
                      <a:pt x="62" y="85"/>
                      <a:pt x="47" y="99"/>
                    </a:cubicBezTo>
                    <a:cubicBezTo>
                      <a:pt x="60" y="95"/>
                      <a:pt x="82" y="83"/>
                      <a:pt x="73" y="51"/>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nvGrpSpPr>
            <p:cNvPr id="68" name="Group 62"/>
            <p:cNvGrpSpPr>
              <a:grpSpLocks noChangeAspect="1"/>
            </p:cNvGrpSpPr>
            <p:nvPr/>
          </p:nvGrpSpPr>
          <p:grpSpPr bwMode="auto">
            <a:xfrm>
              <a:off x="1137" y="3530"/>
              <a:ext cx="196" cy="195"/>
              <a:chOff x="973" y="2056"/>
              <a:chExt cx="181" cy="180"/>
            </a:xfrm>
          </p:grpSpPr>
          <p:sp>
            <p:nvSpPr>
              <p:cNvPr id="167" name="Rectangle 38"/>
              <p:cNvSpPr>
                <a:spLocks noChangeAspect="1" noChangeArrowheads="1"/>
              </p:cNvSpPr>
              <p:nvPr/>
            </p:nvSpPr>
            <p:spPr bwMode="auto">
              <a:xfrm>
                <a:off x="973" y="2056"/>
                <a:ext cx="181" cy="18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168" name="Group 56"/>
              <p:cNvGrpSpPr>
                <a:grpSpLocks noChangeAspect="1"/>
              </p:cNvGrpSpPr>
              <p:nvPr/>
            </p:nvGrpSpPr>
            <p:grpSpPr bwMode="auto">
              <a:xfrm>
                <a:off x="995" y="2089"/>
                <a:ext cx="144" cy="114"/>
                <a:chOff x="995" y="2089"/>
                <a:chExt cx="144" cy="114"/>
              </a:xfrm>
            </p:grpSpPr>
            <p:sp>
              <p:nvSpPr>
                <p:cNvPr id="169" name="Rectangle 39"/>
                <p:cNvSpPr>
                  <a:spLocks noChangeAspect="1" noChangeArrowheads="1"/>
                </p:cNvSpPr>
                <p:nvPr/>
              </p:nvSpPr>
              <p:spPr bwMode="auto">
                <a:xfrm>
                  <a:off x="995" y="2113"/>
                  <a:ext cx="18" cy="20"/>
                </a:xfrm>
                <a:prstGeom prst="rect">
                  <a:avLst/>
                </a:prstGeom>
                <a:solidFill>
                  <a:srgbClr val="F04E3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0" name="Rectangle 40"/>
                <p:cNvSpPr>
                  <a:spLocks noChangeAspect="1" noChangeArrowheads="1"/>
                </p:cNvSpPr>
                <p:nvPr/>
              </p:nvSpPr>
              <p:spPr bwMode="auto">
                <a:xfrm>
                  <a:off x="995" y="2158"/>
                  <a:ext cx="18" cy="19"/>
                </a:xfrm>
                <a:prstGeom prst="rect">
                  <a:avLst/>
                </a:prstGeom>
                <a:solidFill>
                  <a:srgbClr val="F04E3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1" name="Rectangle 41"/>
                <p:cNvSpPr>
                  <a:spLocks noChangeAspect="1" noChangeArrowheads="1"/>
                </p:cNvSpPr>
                <p:nvPr/>
              </p:nvSpPr>
              <p:spPr bwMode="auto">
                <a:xfrm>
                  <a:off x="995" y="2180"/>
                  <a:ext cx="34" cy="19"/>
                </a:xfrm>
                <a:prstGeom prst="rect">
                  <a:avLst/>
                </a:prstGeom>
                <a:solidFill>
                  <a:srgbClr val="F04E3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2" name="Rectangle 42"/>
                <p:cNvSpPr>
                  <a:spLocks noChangeAspect="1" noChangeArrowheads="1"/>
                </p:cNvSpPr>
                <p:nvPr/>
              </p:nvSpPr>
              <p:spPr bwMode="auto">
                <a:xfrm>
                  <a:off x="995" y="2136"/>
                  <a:ext cx="34" cy="19"/>
                </a:xfrm>
                <a:prstGeom prst="rect">
                  <a:avLst/>
                </a:prstGeom>
                <a:solidFill>
                  <a:srgbClr val="F04E3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3" name="Freeform 43"/>
                <p:cNvSpPr>
                  <a:spLocks noChangeAspect="1"/>
                </p:cNvSpPr>
                <p:nvPr/>
              </p:nvSpPr>
              <p:spPr bwMode="auto">
                <a:xfrm>
                  <a:off x="1050" y="2113"/>
                  <a:ext cx="16" cy="20"/>
                </a:xfrm>
                <a:custGeom>
                  <a:avLst/>
                  <a:gdLst>
                    <a:gd name="T0" fmla="*/ 3 w 14"/>
                    <a:gd name="T1" fmla="*/ 19 h 18"/>
                    <a:gd name="T2" fmla="*/ 13 w 14"/>
                    <a:gd name="T3" fmla="*/ 22 h 18"/>
                    <a:gd name="T4" fmla="*/ 18 w 14"/>
                    <a:gd name="T5" fmla="*/ 0 h 18"/>
                    <a:gd name="T6" fmla="*/ 0 w 14"/>
                    <a:gd name="T7" fmla="*/ 0 h 18"/>
                    <a:gd name="T8" fmla="*/ 0 w 14"/>
                    <a:gd name="T9" fmla="*/ 18 h 18"/>
                    <a:gd name="T10" fmla="*/ 3 w 14"/>
                    <a:gd name="T11" fmla="*/ 19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8">
                      <a:moveTo>
                        <a:pt x="3" y="15"/>
                      </a:moveTo>
                      <a:cubicBezTo>
                        <a:pt x="6" y="16"/>
                        <a:pt x="8" y="17"/>
                        <a:pt x="10" y="18"/>
                      </a:cubicBezTo>
                      <a:cubicBezTo>
                        <a:pt x="10" y="10"/>
                        <a:pt x="12" y="5"/>
                        <a:pt x="14" y="0"/>
                      </a:cubicBezTo>
                      <a:cubicBezTo>
                        <a:pt x="0" y="0"/>
                        <a:pt x="0" y="0"/>
                        <a:pt x="0" y="0"/>
                      </a:cubicBezTo>
                      <a:cubicBezTo>
                        <a:pt x="0" y="14"/>
                        <a:pt x="0" y="14"/>
                        <a:pt x="0" y="14"/>
                      </a:cubicBezTo>
                      <a:lnTo>
                        <a:pt x="3" y="15"/>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4" name="Freeform 44"/>
                <p:cNvSpPr>
                  <a:spLocks noChangeAspect="1"/>
                </p:cNvSpPr>
                <p:nvPr/>
              </p:nvSpPr>
              <p:spPr bwMode="auto">
                <a:xfrm>
                  <a:off x="1061" y="2146"/>
                  <a:ext cx="2" cy="9"/>
                </a:xfrm>
                <a:custGeom>
                  <a:avLst/>
                  <a:gdLst>
                    <a:gd name="T0" fmla="*/ 0 w 2"/>
                    <a:gd name="T1" fmla="*/ 10 h 8"/>
                    <a:gd name="T2" fmla="*/ 2 w 2"/>
                    <a:gd name="T3" fmla="*/ 10 h 8"/>
                    <a:gd name="T4" fmla="*/ 2 w 2"/>
                    <a:gd name="T5" fmla="*/ 1 h 8"/>
                    <a:gd name="T6" fmla="*/ 1 w 2"/>
                    <a:gd name="T7" fmla="*/ 1 h 8"/>
                    <a:gd name="T8" fmla="*/ 0 w 2"/>
                    <a:gd name="T9" fmla="*/ 0 h 8"/>
                    <a:gd name="T10" fmla="*/ 0 w 2"/>
                    <a:gd name="T11" fmla="*/ 9 h 8"/>
                    <a:gd name="T12" fmla="*/ 0 w 2"/>
                    <a:gd name="T13" fmla="*/ 1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8">
                      <a:moveTo>
                        <a:pt x="0" y="8"/>
                      </a:moveTo>
                      <a:cubicBezTo>
                        <a:pt x="2" y="8"/>
                        <a:pt x="2" y="8"/>
                        <a:pt x="2" y="8"/>
                      </a:cubicBezTo>
                      <a:cubicBezTo>
                        <a:pt x="2" y="1"/>
                        <a:pt x="2" y="1"/>
                        <a:pt x="2" y="1"/>
                      </a:cubicBezTo>
                      <a:cubicBezTo>
                        <a:pt x="1" y="1"/>
                        <a:pt x="1" y="1"/>
                        <a:pt x="1" y="1"/>
                      </a:cubicBezTo>
                      <a:cubicBezTo>
                        <a:pt x="1" y="1"/>
                        <a:pt x="1" y="1"/>
                        <a:pt x="0" y="0"/>
                      </a:cubicBezTo>
                      <a:cubicBezTo>
                        <a:pt x="1" y="2"/>
                        <a:pt x="1" y="5"/>
                        <a:pt x="0" y="7"/>
                      </a:cubicBezTo>
                      <a:cubicBezTo>
                        <a:pt x="0" y="7"/>
                        <a:pt x="0" y="8"/>
                        <a:pt x="0" y="8"/>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5" name="Freeform 45"/>
                <p:cNvSpPr>
                  <a:spLocks noChangeAspect="1"/>
                </p:cNvSpPr>
                <p:nvPr/>
              </p:nvSpPr>
              <p:spPr bwMode="auto">
                <a:xfrm>
                  <a:off x="1034" y="2136"/>
                  <a:ext cx="18" cy="19"/>
                </a:xfrm>
                <a:custGeom>
                  <a:avLst/>
                  <a:gdLst>
                    <a:gd name="T0" fmla="*/ 18 w 17"/>
                    <a:gd name="T1" fmla="*/ 19 h 17"/>
                    <a:gd name="T2" fmla="*/ 15 w 17"/>
                    <a:gd name="T3" fmla="*/ 1 h 17"/>
                    <a:gd name="T4" fmla="*/ 14 w 17"/>
                    <a:gd name="T5" fmla="*/ 0 h 17"/>
                    <a:gd name="T6" fmla="*/ 0 w 17"/>
                    <a:gd name="T7" fmla="*/ 0 h 17"/>
                    <a:gd name="T8" fmla="*/ 0 w 17"/>
                    <a:gd name="T9" fmla="*/ 21 h 17"/>
                    <a:gd name="T10" fmla="*/ 18 w 17"/>
                    <a:gd name="T11" fmla="*/ 21 h 17"/>
                    <a:gd name="T12" fmla="*/ 18 w 17"/>
                    <a:gd name="T13" fmla="*/ 19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7">
                      <a:moveTo>
                        <a:pt x="16" y="15"/>
                      </a:moveTo>
                      <a:cubicBezTo>
                        <a:pt x="17" y="7"/>
                        <a:pt x="13" y="1"/>
                        <a:pt x="13" y="1"/>
                      </a:cubicBezTo>
                      <a:cubicBezTo>
                        <a:pt x="12" y="0"/>
                        <a:pt x="12" y="0"/>
                        <a:pt x="12" y="0"/>
                      </a:cubicBezTo>
                      <a:cubicBezTo>
                        <a:pt x="0" y="0"/>
                        <a:pt x="0" y="0"/>
                        <a:pt x="0" y="0"/>
                      </a:cubicBezTo>
                      <a:cubicBezTo>
                        <a:pt x="0" y="17"/>
                        <a:pt x="0" y="17"/>
                        <a:pt x="0" y="17"/>
                      </a:cubicBezTo>
                      <a:cubicBezTo>
                        <a:pt x="16" y="17"/>
                        <a:pt x="16" y="17"/>
                        <a:pt x="16" y="17"/>
                      </a:cubicBezTo>
                      <a:cubicBezTo>
                        <a:pt x="16" y="16"/>
                        <a:pt x="16" y="15"/>
                        <a:pt x="16" y="15"/>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6" name="Freeform 46"/>
                <p:cNvSpPr>
                  <a:spLocks noChangeAspect="1"/>
                </p:cNvSpPr>
                <p:nvPr/>
              </p:nvSpPr>
              <p:spPr bwMode="auto">
                <a:xfrm>
                  <a:off x="1017" y="2113"/>
                  <a:ext cx="29" cy="20"/>
                </a:xfrm>
                <a:custGeom>
                  <a:avLst/>
                  <a:gdLst>
                    <a:gd name="T0" fmla="*/ 10 w 62"/>
                    <a:gd name="T1" fmla="*/ 6 h 43"/>
                    <a:gd name="T2" fmla="*/ 14 w 62"/>
                    <a:gd name="T3" fmla="*/ 7 h 43"/>
                    <a:gd name="T4" fmla="*/ 14 w 62"/>
                    <a:gd name="T5" fmla="*/ 0 h 43"/>
                    <a:gd name="T6" fmla="*/ 0 w 62"/>
                    <a:gd name="T7" fmla="*/ 0 h 43"/>
                    <a:gd name="T8" fmla="*/ 0 w 62"/>
                    <a:gd name="T9" fmla="*/ 9 h 43"/>
                    <a:gd name="T10" fmla="*/ 13 w 62"/>
                    <a:gd name="T11" fmla="*/ 9 h 43"/>
                    <a:gd name="T12" fmla="*/ 10 w 62"/>
                    <a:gd name="T13" fmla="*/ 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 h="43">
                      <a:moveTo>
                        <a:pt x="47" y="28"/>
                      </a:moveTo>
                      <a:lnTo>
                        <a:pt x="62" y="31"/>
                      </a:lnTo>
                      <a:lnTo>
                        <a:pt x="62" y="0"/>
                      </a:lnTo>
                      <a:lnTo>
                        <a:pt x="0" y="0"/>
                      </a:lnTo>
                      <a:lnTo>
                        <a:pt x="0" y="43"/>
                      </a:lnTo>
                      <a:lnTo>
                        <a:pt x="59" y="43"/>
                      </a:lnTo>
                      <a:lnTo>
                        <a:pt x="47" y="28"/>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7" name="Freeform 47"/>
                <p:cNvSpPr>
                  <a:spLocks noChangeAspect="1"/>
                </p:cNvSpPr>
                <p:nvPr/>
              </p:nvSpPr>
              <p:spPr bwMode="auto">
                <a:xfrm>
                  <a:off x="1062" y="2180"/>
                  <a:ext cx="1" cy="2"/>
                </a:xfrm>
                <a:custGeom>
                  <a:avLst/>
                  <a:gdLst>
                    <a:gd name="T0" fmla="*/ 1 w 1"/>
                    <a:gd name="T1" fmla="*/ 0 h 1"/>
                    <a:gd name="T2" fmla="*/ 0 w 1"/>
                    <a:gd name="T3" fmla="*/ 0 h 1"/>
                    <a:gd name="T4" fmla="*/ 1 w 1"/>
                    <a:gd name="T5" fmla="*/ 4 h 1"/>
                    <a:gd name="T6" fmla="*/ 1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0" y="0"/>
                        <a:pt x="0" y="0"/>
                        <a:pt x="0" y="0"/>
                      </a:cubicBezTo>
                      <a:cubicBezTo>
                        <a:pt x="0" y="0"/>
                        <a:pt x="0" y="0"/>
                        <a:pt x="1" y="1"/>
                      </a:cubicBezTo>
                      <a:lnTo>
                        <a:pt x="1" y="0"/>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8" name="Freeform 48"/>
                <p:cNvSpPr>
                  <a:spLocks noChangeAspect="1"/>
                </p:cNvSpPr>
                <p:nvPr/>
              </p:nvSpPr>
              <p:spPr bwMode="auto">
                <a:xfrm>
                  <a:off x="1034" y="2180"/>
                  <a:ext cx="29" cy="19"/>
                </a:xfrm>
                <a:custGeom>
                  <a:avLst/>
                  <a:gdLst>
                    <a:gd name="T0" fmla="*/ 18 w 27"/>
                    <a:gd name="T1" fmla="*/ 0 h 17"/>
                    <a:gd name="T2" fmla="*/ 0 w 27"/>
                    <a:gd name="T3" fmla="*/ 0 h 17"/>
                    <a:gd name="T4" fmla="*/ 0 w 27"/>
                    <a:gd name="T5" fmla="*/ 21 h 17"/>
                    <a:gd name="T6" fmla="*/ 31 w 27"/>
                    <a:gd name="T7" fmla="*/ 21 h 17"/>
                    <a:gd name="T8" fmla="*/ 31 w 27"/>
                    <a:gd name="T9" fmla="*/ 18 h 17"/>
                    <a:gd name="T10" fmla="*/ 18 w 2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 h="17">
                      <a:moveTo>
                        <a:pt x="16" y="0"/>
                      </a:moveTo>
                      <a:cubicBezTo>
                        <a:pt x="0" y="0"/>
                        <a:pt x="0" y="0"/>
                        <a:pt x="0" y="0"/>
                      </a:cubicBezTo>
                      <a:cubicBezTo>
                        <a:pt x="0" y="17"/>
                        <a:pt x="0" y="17"/>
                        <a:pt x="0" y="17"/>
                      </a:cubicBezTo>
                      <a:cubicBezTo>
                        <a:pt x="27" y="17"/>
                        <a:pt x="27" y="17"/>
                        <a:pt x="27" y="17"/>
                      </a:cubicBezTo>
                      <a:cubicBezTo>
                        <a:pt x="27" y="14"/>
                        <a:pt x="27" y="14"/>
                        <a:pt x="27" y="14"/>
                      </a:cubicBezTo>
                      <a:cubicBezTo>
                        <a:pt x="21" y="10"/>
                        <a:pt x="18" y="5"/>
                        <a:pt x="16" y="0"/>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79" name="Freeform 49"/>
                <p:cNvSpPr>
                  <a:spLocks noChangeAspect="1"/>
                </p:cNvSpPr>
                <p:nvPr/>
              </p:nvSpPr>
              <p:spPr bwMode="auto">
                <a:xfrm>
                  <a:off x="1080" y="2170"/>
                  <a:ext cx="30" cy="33"/>
                </a:xfrm>
                <a:custGeom>
                  <a:avLst/>
                  <a:gdLst>
                    <a:gd name="T0" fmla="*/ 12 w 27"/>
                    <a:gd name="T1" fmla="*/ 36 h 30"/>
                    <a:gd name="T2" fmla="*/ 4 w 27"/>
                    <a:gd name="T3" fmla="*/ 21 h 30"/>
                    <a:gd name="T4" fmla="*/ 14 w 27"/>
                    <a:gd name="T5" fmla="*/ 0 h 30"/>
                    <a:gd name="T6" fmla="*/ 12 w 27"/>
                    <a:gd name="T7" fmla="*/ 36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30">
                      <a:moveTo>
                        <a:pt x="10" y="30"/>
                      </a:moveTo>
                      <a:cubicBezTo>
                        <a:pt x="10" y="30"/>
                        <a:pt x="0" y="26"/>
                        <a:pt x="4" y="17"/>
                      </a:cubicBezTo>
                      <a:cubicBezTo>
                        <a:pt x="6" y="12"/>
                        <a:pt x="10" y="9"/>
                        <a:pt x="12" y="0"/>
                      </a:cubicBezTo>
                      <a:cubicBezTo>
                        <a:pt x="12" y="0"/>
                        <a:pt x="27" y="25"/>
                        <a:pt x="10" y="30"/>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80" name="Freeform 50"/>
                <p:cNvSpPr>
                  <a:spLocks noChangeAspect="1"/>
                </p:cNvSpPr>
                <p:nvPr/>
              </p:nvSpPr>
              <p:spPr bwMode="auto">
                <a:xfrm>
                  <a:off x="1017" y="2157"/>
                  <a:ext cx="33" cy="20"/>
                </a:xfrm>
                <a:custGeom>
                  <a:avLst/>
                  <a:gdLst>
                    <a:gd name="T0" fmla="*/ 36 w 30"/>
                    <a:gd name="T1" fmla="*/ 0 h 18"/>
                    <a:gd name="T2" fmla="*/ 0 w 30"/>
                    <a:gd name="T3" fmla="*/ 0 h 18"/>
                    <a:gd name="T4" fmla="*/ 0 w 30"/>
                    <a:gd name="T5" fmla="*/ 22 h 18"/>
                    <a:gd name="T6" fmla="*/ 36 w 30"/>
                    <a:gd name="T7" fmla="*/ 22 h 18"/>
                    <a:gd name="T8" fmla="*/ 36 w 3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8">
                      <a:moveTo>
                        <a:pt x="30" y="0"/>
                      </a:moveTo>
                      <a:cubicBezTo>
                        <a:pt x="0" y="0"/>
                        <a:pt x="0" y="0"/>
                        <a:pt x="0" y="0"/>
                      </a:cubicBezTo>
                      <a:cubicBezTo>
                        <a:pt x="0" y="18"/>
                        <a:pt x="0" y="18"/>
                        <a:pt x="0" y="18"/>
                      </a:cubicBezTo>
                      <a:cubicBezTo>
                        <a:pt x="30" y="18"/>
                        <a:pt x="30" y="18"/>
                        <a:pt x="30" y="18"/>
                      </a:cubicBezTo>
                      <a:cubicBezTo>
                        <a:pt x="29" y="11"/>
                        <a:pt x="30" y="5"/>
                        <a:pt x="30" y="0"/>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81" name="Freeform 51"/>
                <p:cNvSpPr>
                  <a:spLocks noChangeAspect="1"/>
                </p:cNvSpPr>
                <p:nvPr/>
              </p:nvSpPr>
              <p:spPr bwMode="auto">
                <a:xfrm>
                  <a:off x="1048" y="2089"/>
                  <a:ext cx="91" cy="112"/>
                </a:xfrm>
                <a:custGeom>
                  <a:avLst/>
                  <a:gdLst>
                    <a:gd name="T0" fmla="*/ 90 w 82"/>
                    <a:gd name="T1" fmla="*/ 65 h 100"/>
                    <a:gd name="T2" fmla="*/ 85 w 82"/>
                    <a:gd name="T3" fmla="*/ 25 h 100"/>
                    <a:gd name="T4" fmla="*/ 70 w 82"/>
                    <a:gd name="T5" fmla="*/ 46 h 100"/>
                    <a:gd name="T6" fmla="*/ 43 w 82"/>
                    <a:gd name="T7" fmla="*/ 0 h 100"/>
                    <a:gd name="T8" fmla="*/ 37 w 82"/>
                    <a:gd name="T9" fmla="*/ 48 h 100"/>
                    <a:gd name="T10" fmla="*/ 36 w 82"/>
                    <a:gd name="T11" fmla="*/ 19 h 100"/>
                    <a:gd name="T12" fmla="*/ 21 w 82"/>
                    <a:gd name="T13" fmla="*/ 64 h 100"/>
                    <a:gd name="T14" fmla="*/ 4 w 82"/>
                    <a:gd name="T15" fmla="*/ 52 h 100"/>
                    <a:gd name="T16" fmla="*/ 10 w 82"/>
                    <a:gd name="T17" fmla="*/ 72 h 100"/>
                    <a:gd name="T18" fmla="*/ 40 w 82"/>
                    <a:gd name="T19" fmla="*/ 125 h 100"/>
                    <a:gd name="T20" fmla="*/ 32 w 82"/>
                    <a:gd name="T21" fmla="*/ 103 h 100"/>
                    <a:gd name="T22" fmla="*/ 53 w 82"/>
                    <a:gd name="T23" fmla="*/ 65 h 100"/>
                    <a:gd name="T24" fmla="*/ 58 w 82"/>
                    <a:gd name="T25" fmla="*/ 124 h 100"/>
                    <a:gd name="T26" fmla="*/ 90 w 82"/>
                    <a:gd name="T27" fmla="*/ 65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2" h="100">
                      <a:moveTo>
                        <a:pt x="73" y="52"/>
                      </a:moveTo>
                      <a:cubicBezTo>
                        <a:pt x="73" y="52"/>
                        <a:pt x="64" y="31"/>
                        <a:pt x="69" y="20"/>
                      </a:cubicBezTo>
                      <a:cubicBezTo>
                        <a:pt x="69" y="20"/>
                        <a:pt x="57" y="28"/>
                        <a:pt x="57" y="37"/>
                      </a:cubicBezTo>
                      <a:cubicBezTo>
                        <a:pt x="57" y="37"/>
                        <a:pt x="52" y="1"/>
                        <a:pt x="35" y="0"/>
                      </a:cubicBezTo>
                      <a:cubicBezTo>
                        <a:pt x="35" y="0"/>
                        <a:pt x="49" y="21"/>
                        <a:pt x="30" y="38"/>
                      </a:cubicBezTo>
                      <a:cubicBezTo>
                        <a:pt x="30" y="38"/>
                        <a:pt x="20" y="30"/>
                        <a:pt x="29" y="15"/>
                      </a:cubicBezTo>
                      <a:cubicBezTo>
                        <a:pt x="29" y="15"/>
                        <a:pt x="12" y="22"/>
                        <a:pt x="17" y="51"/>
                      </a:cubicBezTo>
                      <a:cubicBezTo>
                        <a:pt x="17" y="51"/>
                        <a:pt x="15" y="43"/>
                        <a:pt x="4" y="41"/>
                      </a:cubicBezTo>
                      <a:cubicBezTo>
                        <a:pt x="4" y="41"/>
                        <a:pt x="9" y="47"/>
                        <a:pt x="8" y="57"/>
                      </a:cubicBezTo>
                      <a:cubicBezTo>
                        <a:pt x="6" y="67"/>
                        <a:pt x="0" y="91"/>
                        <a:pt x="32" y="100"/>
                      </a:cubicBezTo>
                      <a:cubicBezTo>
                        <a:pt x="27" y="96"/>
                        <a:pt x="23" y="91"/>
                        <a:pt x="26" y="82"/>
                      </a:cubicBezTo>
                      <a:cubicBezTo>
                        <a:pt x="32" y="70"/>
                        <a:pt x="39" y="71"/>
                        <a:pt x="43" y="52"/>
                      </a:cubicBezTo>
                      <a:cubicBezTo>
                        <a:pt x="43" y="52"/>
                        <a:pt x="62" y="86"/>
                        <a:pt x="47" y="99"/>
                      </a:cubicBezTo>
                      <a:cubicBezTo>
                        <a:pt x="60" y="95"/>
                        <a:pt x="82" y="84"/>
                        <a:pt x="73" y="52"/>
                      </a:cubicBez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sp>
          <p:nvSpPr>
            <p:cNvPr id="69" name="Line 59"/>
            <p:cNvSpPr>
              <a:spLocks noChangeShapeType="1"/>
            </p:cNvSpPr>
            <p:nvPr/>
          </p:nvSpPr>
          <p:spPr bwMode="auto">
            <a:xfrm flipH="1">
              <a:off x="231" y="3341"/>
              <a:ext cx="516" cy="0"/>
            </a:xfrm>
            <a:prstGeom prst="line">
              <a:avLst/>
            </a:prstGeom>
            <a:noFill/>
            <a:ln w="1270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70" name="Group 471"/>
            <p:cNvGrpSpPr>
              <a:grpSpLocks/>
            </p:cNvGrpSpPr>
            <p:nvPr/>
          </p:nvGrpSpPr>
          <p:grpSpPr bwMode="auto">
            <a:xfrm>
              <a:off x="313" y="3245"/>
              <a:ext cx="196" cy="196"/>
              <a:chOff x="244" y="1924"/>
              <a:chExt cx="196" cy="196"/>
            </a:xfrm>
          </p:grpSpPr>
          <p:sp>
            <p:nvSpPr>
              <p:cNvPr id="162" name="Rectangle 13"/>
              <p:cNvSpPr>
                <a:spLocks noChangeAspect="1" noChangeArrowheads="1"/>
              </p:cNvSpPr>
              <p:nvPr/>
            </p:nvSpPr>
            <p:spPr bwMode="auto">
              <a:xfrm>
                <a:off x="244" y="1924"/>
                <a:ext cx="196" cy="19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163" name="Group 58"/>
              <p:cNvGrpSpPr>
                <a:grpSpLocks noChangeAspect="1"/>
              </p:cNvGrpSpPr>
              <p:nvPr/>
            </p:nvGrpSpPr>
            <p:grpSpPr bwMode="auto">
              <a:xfrm>
                <a:off x="261" y="1976"/>
                <a:ext cx="163" cy="75"/>
                <a:chOff x="275" y="1852"/>
                <a:chExt cx="144" cy="67"/>
              </a:xfrm>
            </p:grpSpPr>
            <p:sp>
              <p:nvSpPr>
                <p:cNvPr id="164" name="Freeform 14"/>
                <p:cNvSpPr>
                  <a:spLocks noChangeAspect="1" noEditPoints="1"/>
                </p:cNvSpPr>
                <p:nvPr/>
              </p:nvSpPr>
              <p:spPr bwMode="auto">
                <a:xfrm>
                  <a:off x="322" y="1852"/>
                  <a:ext cx="49" cy="67"/>
                </a:xfrm>
                <a:custGeom>
                  <a:avLst/>
                  <a:gdLst>
                    <a:gd name="T0" fmla="*/ 12 w 44"/>
                    <a:gd name="T1" fmla="*/ 21 h 60"/>
                    <a:gd name="T2" fmla="*/ 27 w 44"/>
                    <a:gd name="T3" fmla="*/ 7 h 60"/>
                    <a:gd name="T4" fmla="*/ 41 w 44"/>
                    <a:gd name="T5" fmla="*/ 21 h 60"/>
                    <a:gd name="T6" fmla="*/ 41 w 44"/>
                    <a:gd name="T7" fmla="*/ 28 h 60"/>
                    <a:gd name="T8" fmla="*/ 12 w 44"/>
                    <a:gd name="T9" fmla="*/ 28 h 60"/>
                    <a:gd name="T10" fmla="*/ 12 w 44"/>
                    <a:gd name="T11" fmla="*/ 21 h 60"/>
                    <a:gd name="T12" fmla="*/ 47 w 44"/>
                    <a:gd name="T13" fmla="*/ 28 h 60"/>
                    <a:gd name="T14" fmla="*/ 47 w 44"/>
                    <a:gd name="T15" fmla="*/ 21 h 60"/>
                    <a:gd name="T16" fmla="*/ 27 w 44"/>
                    <a:gd name="T17" fmla="*/ 0 h 60"/>
                    <a:gd name="T18" fmla="*/ 7 w 44"/>
                    <a:gd name="T19" fmla="*/ 21 h 60"/>
                    <a:gd name="T20" fmla="*/ 7 w 44"/>
                    <a:gd name="T21" fmla="*/ 28 h 60"/>
                    <a:gd name="T22" fmla="*/ 0 w 44"/>
                    <a:gd name="T23" fmla="*/ 28 h 60"/>
                    <a:gd name="T24" fmla="*/ 0 w 44"/>
                    <a:gd name="T25" fmla="*/ 75 h 60"/>
                    <a:gd name="T26" fmla="*/ 55 w 44"/>
                    <a:gd name="T27" fmla="*/ 75 h 60"/>
                    <a:gd name="T28" fmla="*/ 55 w 44"/>
                    <a:gd name="T29" fmla="*/ 28 h 60"/>
                    <a:gd name="T30" fmla="*/ 47 w 44"/>
                    <a:gd name="T31" fmla="*/ 28 h 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4" h="60">
                      <a:moveTo>
                        <a:pt x="10" y="17"/>
                      </a:moveTo>
                      <a:cubicBezTo>
                        <a:pt x="10" y="10"/>
                        <a:pt x="15" y="5"/>
                        <a:pt x="22" y="5"/>
                      </a:cubicBezTo>
                      <a:cubicBezTo>
                        <a:pt x="29" y="5"/>
                        <a:pt x="33" y="10"/>
                        <a:pt x="33" y="17"/>
                      </a:cubicBezTo>
                      <a:cubicBezTo>
                        <a:pt x="33" y="17"/>
                        <a:pt x="33" y="20"/>
                        <a:pt x="33" y="22"/>
                      </a:cubicBezTo>
                      <a:cubicBezTo>
                        <a:pt x="10" y="22"/>
                        <a:pt x="10" y="22"/>
                        <a:pt x="10" y="22"/>
                      </a:cubicBezTo>
                      <a:cubicBezTo>
                        <a:pt x="10" y="20"/>
                        <a:pt x="10" y="17"/>
                        <a:pt x="10" y="17"/>
                      </a:cubicBezTo>
                      <a:moveTo>
                        <a:pt x="38" y="22"/>
                      </a:moveTo>
                      <a:cubicBezTo>
                        <a:pt x="38" y="17"/>
                        <a:pt x="38" y="17"/>
                        <a:pt x="38" y="17"/>
                      </a:cubicBezTo>
                      <a:cubicBezTo>
                        <a:pt x="38" y="8"/>
                        <a:pt x="31" y="0"/>
                        <a:pt x="22" y="0"/>
                      </a:cubicBezTo>
                      <a:cubicBezTo>
                        <a:pt x="13" y="0"/>
                        <a:pt x="5" y="8"/>
                        <a:pt x="5" y="17"/>
                      </a:cubicBezTo>
                      <a:cubicBezTo>
                        <a:pt x="5" y="22"/>
                        <a:pt x="5" y="22"/>
                        <a:pt x="5" y="22"/>
                      </a:cubicBezTo>
                      <a:cubicBezTo>
                        <a:pt x="0" y="22"/>
                        <a:pt x="0" y="22"/>
                        <a:pt x="0" y="22"/>
                      </a:cubicBezTo>
                      <a:cubicBezTo>
                        <a:pt x="0" y="60"/>
                        <a:pt x="0" y="60"/>
                        <a:pt x="0" y="60"/>
                      </a:cubicBezTo>
                      <a:cubicBezTo>
                        <a:pt x="44" y="60"/>
                        <a:pt x="44" y="60"/>
                        <a:pt x="44" y="60"/>
                      </a:cubicBezTo>
                      <a:cubicBezTo>
                        <a:pt x="44" y="22"/>
                        <a:pt x="44" y="22"/>
                        <a:pt x="44" y="22"/>
                      </a:cubicBezTo>
                      <a:lnTo>
                        <a:pt x="38" y="22"/>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65" name="Freeform 15"/>
                <p:cNvSpPr>
                  <a:spLocks noChangeAspect="1"/>
                </p:cNvSpPr>
                <p:nvPr/>
              </p:nvSpPr>
              <p:spPr bwMode="auto">
                <a:xfrm>
                  <a:off x="380" y="1883"/>
                  <a:ext cx="39" cy="33"/>
                </a:xfrm>
                <a:custGeom>
                  <a:avLst/>
                  <a:gdLst>
                    <a:gd name="T0" fmla="*/ 18 w 83"/>
                    <a:gd name="T1" fmla="*/ 8 h 69"/>
                    <a:gd name="T2" fmla="*/ 7 w 83"/>
                    <a:gd name="T3" fmla="*/ 0 h 69"/>
                    <a:gd name="T4" fmla="*/ 7 w 83"/>
                    <a:gd name="T5" fmla="*/ 4 h 69"/>
                    <a:gd name="T6" fmla="*/ 0 w 83"/>
                    <a:gd name="T7" fmla="*/ 4 h 69"/>
                    <a:gd name="T8" fmla="*/ 0 w 83"/>
                    <a:gd name="T9" fmla="*/ 11 h 69"/>
                    <a:gd name="T10" fmla="*/ 7 w 83"/>
                    <a:gd name="T11" fmla="*/ 11 h 69"/>
                    <a:gd name="T12" fmla="*/ 7 w 83"/>
                    <a:gd name="T13" fmla="*/ 16 h 69"/>
                    <a:gd name="T14" fmla="*/ 18 w 83"/>
                    <a:gd name="T15" fmla="*/ 8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69">
                      <a:moveTo>
                        <a:pt x="83" y="36"/>
                      </a:moveTo>
                      <a:lnTo>
                        <a:pt x="31" y="0"/>
                      </a:lnTo>
                      <a:lnTo>
                        <a:pt x="31" y="19"/>
                      </a:lnTo>
                      <a:lnTo>
                        <a:pt x="0" y="19"/>
                      </a:lnTo>
                      <a:lnTo>
                        <a:pt x="0" y="50"/>
                      </a:lnTo>
                      <a:lnTo>
                        <a:pt x="31" y="50"/>
                      </a:lnTo>
                      <a:lnTo>
                        <a:pt x="31" y="69"/>
                      </a:lnTo>
                      <a:lnTo>
                        <a:pt x="83" y="36"/>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66" name="Freeform 16"/>
                <p:cNvSpPr>
                  <a:spLocks noChangeAspect="1"/>
                </p:cNvSpPr>
                <p:nvPr/>
              </p:nvSpPr>
              <p:spPr bwMode="auto">
                <a:xfrm>
                  <a:off x="275" y="1883"/>
                  <a:ext cx="38" cy="33"/>
                </a:xfrm>
                <a:custGeom>
                  <a:avLst/>
                  <a:gdLst>
                    <a:gd name="T0" fmla="*/ 0 w 82"/>
                    <a:gd name="T1" fmla="*/ 8 h 69"/>
                    <a:gd name="T2" fmla="*/ 11 w 82"/>
                    <a:gd name="T3" fmla="*/ 0 h 69"/>
                    <a:gd name="T4" fmla="*/ 11 w 82"/>
                    <a:gd name="T5" fmla="*/ 4 h 69"/>
                    <a:gd name="T6" fmla="*/ 18 w 82"/>
                    <a:gd name="T7" fmla="*/ 4 h 69"/>
                    <a:gd name="T8" fmla="*/ 18 w 82"/>
                    <a:gd name="T9" fmla="*/ 11 h 69"/>
                    <a:gd name="T10" fmla="*/ 11 w 82"/>
                    <a:gd name="T11" fmla="*/ 11 h 69"/>
                    <a:gd name="T12" fmla="*/ 11 w 82"/>
                    <a:gd name="T13" fmla="*/ 16 h 69"/>
                    <a:gd name="T14" fmla="*/ 0 w 82"/>
                    <a:gd name="T15" fmla="*/ 8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2" h="69">
                      <a:moveTo>
                        <a:pt x="0" y="36"/>
                      </a:moveTo>
                      <a:lnTo>
                        <a:pt x="49" y="0"/>
                      </a:lnTo>
                      <a:lnTo>
                        <a:pt x="49" y="19"/>
                      </a:lnTo>
                      <a:lnTo>
                        <a:pt x="82" y="19"/>
                      </a:lnTo>
                      <a:lnTo>
                        <a:pt x="82" y="50"/>
                      </a:lnTo>
                      <a:lnTo>
                        <a:pt x="49" y="50"/>
                      </a:lnTo>
                      <a:lnTo>
                        <a:pt x="49" y="69"/>
                      </a:lnTo>
                      <a:lnTo>
                        <a:pt x="0" y="36"/>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sp>
          <p:nvSpPr>
            <p:cNvPr id="71" name="Rectangle 66"/>
            <p:cNvSpPr>
              <a:spLocks noChangeArrowheads="1"/>
            </p:cNvSpPr>
            <p:nvPr/>
          </p:nvSpPr>
          <p:spPr bwMode="auto">
            <a:xfrm>
              <a:off x="705" y="3435"/>
              <a:ext cx="239" cy="111"/>
            </a:xfrm>
            <a:prstGeom prst="rect">
              <a:avLst/>
            </a:prstGeom>
            <a:solidFill>
              <a:srgbClr val="F04E37"/>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72" name="Group 63"/>
            <p:cNvGrpSpPr>
              <a:grpSpLocks noChangeAspect="1"/>
            </p:cNvGrpSpPr>
            <p:nvPr/>
          </p:nvGrpSpPr>
          <p:grpSpPr bwMode="auto">
            <a:xfrm>
              <a:off x="725" y="3247"/>
              <a:ext cx="196" cy="196"/>
              <a:chOff x="629" y="1800"/>
              <a:chExt cx="181" cy="181"/>
            </a:xfrm>
          </p:grpSpPr>
          <p:sp>
            <p:nvSpPr>
              <p:cNvPr id="154" name="Rectangle 17"/>
              <p:cNvSpPr>
                <a:spLocks noChangeAspect="1" noChangeArrowheads="1"/>
              </p:cNvSpPr>
              <p:nvPr/>
            </p:nvSpPr>
            <p:spPr bwMode="auto">
              <a:xfrm>
                <a:off x="629" y="1800"/>
                <a:ext cx="181" cy="18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155" name="Group 57"/>
              <p:cNvGrpSpPr>
                <a:grpSpLocks noChangeAspect="1"/>
              </p:cNvGrpSpPr>
              <p:nvPr/>
            </p:nvGrpSpPr>
            <p:grpSpPr bwMode="auto">
              <a:xfrm>
                <a:off x="648" y="1861"/>
                <a:ext cx="143" cy="59"/>
                <a:chOff x="648" y="1861"/>
                <a:chExt cx="143" cy="59"/>
              </a:xfrm>
            </p:grpSpPr>
            <p:sp>
              <p:nvSpPr>
                <p:cNvPr id="156" name="Oval 18"/>
                <p:cNvSpPr>
                  <a:spLocks noChangeAspect="1" noChangeArrowheads="1"/>
                </p:cNvSpPr>
                <p:nvPr/>
              </p:nvSpPr>
              <p:spPr bwMode="auto">
                <a:xfrm>
                  <a:off x="660" y="1906"/>
                  <a:ext cx="14" cy="14"/>
                </a:xfrm>
                <a:prstGeom prst="ellipse">
                  <a:avLst/>
                </a:pr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57" name="Freeform 19"/>
                <p:cNvSpPr>
                  <a:spLocks noChangeAspect="1"/>
                </p:cNvSpPr>
                <p:nvPr/>
              </p:nvSpPr>
              <p:spPr bwMode="auto">
                <a:xfrm>
                  <a:off x="648" y="1861"/>
                  <a:ext cx="37" cy="37"/>
                </a:xfrm>
                <a:custGeom>
                  <a:avLst/>
                  <a:gdLst>
                    <a:gd name="T0" fmla="*/ 3 w 33"/>
                    <a:gd name="T1" fmla="*/ 0 h 33"/>
                    <a:gd name="T2" fmla="*/ 0 w 33"/>
                    <a:gd name="T3" fmla="*/ 3 h 33"/>
                    <a:gd name="T4" fmla="*/ 0 w 33"/>
                    <a:gd name="T5" fmla="*/ 38 h 33"/>
                    <a:gd name="T6" fmla="*/ 3 w 33"/>
                    <a:gd name="T7" fmla="*/ 41 h 33"/>
                    <a:gd name="T8" fmla="*/ 38 w 33"/>
                    <a:gd name="T9" fmla="*/ 41 h 33"/>
                    <a:gd name="T10" fmla="*/ 41 w 33"/>
                    <a:gd name="T11" fmla="*/ 38 h 33"/>
                    <a:gd name="T12" fmla="*/ 41 w 33"/>
                    <a:gd name="T13" fmla="*/ 3 h 33"/>
                    <a:gd name="T14" fmla="*/ 38 w 33"/>
                    <a:gd name="T15" fmla="*/ 0 h 33"/>
                    <a:gd name="T16" fmla="*/ 3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3">
                      <a:moveTo>
                        <a:pt x="3" y="0"/>
                      </a:moveTo>
                      <a:cubicBezTo>
                        <a:pt x="3" y="0"/>
                        <a:pt x="0" y="0"/>
                        <a:pt x="0" y="3"/>
                      </a:cubicBezTo>
                      <a:cubicBezTo>
                        <a:pt x="0" y="30"/>
                        <a:pt x="0" y="30"/>
                        <a:pt x="0" y="30"/>
                      </a:cubicBezTo>
                      <a:cubicBezTo>
                        <a:pt x="0" y="30"/>
                        <a:pt x="0" y="33"/>
                        <a:pt x="3" y="33"/>
                      </a:cubicBezTo>
                      <a:cubicBezTo>
                        <a:pt x="30" y="33"/>
                        <a:pt x="30" y="33"/>
                        <a:pt x="30" y="33"/>
                      </a:cubicBezTo>
                      <a:cubicBezTo>
                        <a:pt x="30" y="33"/>
                        <a:pt x="33" y="33"/>
                        <a:pt x="33" y="30"/>
                      </a:cubicBezTo>
                      <a:cubicBezTo>
                        <a:pt x="33" y="3"/>
                        <a:pt x="33" y="3"/>
                        <a:pt x="33" y="3"/>
                      </a:cubicBezTo>
                      <a:cubicBezTo>
                        <a:pt x="33" y="3"/>
                        <a:pt x="33" y="0"/>
                        <a:pt x="30" y="0"/>
                      </a:cubicBezTo>
                      <a:cubicBezTo>
                        <a:pt x="3" y="0"/>
                        <a:pt x="3" y="0"/>
                        <a:pt x="3" y="0"/>
                      </a:cubicBezTo>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58" name="Oval 20"/>
                <p:cNvSpPr>
                  <a:spLocks noChangeAspect="1" noChangeArrowheads="1"/>
                </p:cNvSpPr>
                <p:nvPr/>
              </p:nvSpPr>
              <p:spPr bwMode="auto">
                <a:xfrm>
                  <a:off x="712" y="1906"/>
                  <a:ext cx="15" cy="14"/>
                </a:xfrm>
                <a:prstGeom prst="ellipse">
                  <a:avLst/>
                </a:pr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59" name="Freeform 21"/>
                <p:cNvSpPr>
                  <a:spLocks noChangeAspect="1"/>
                </p:cNvSpPr>
                <p:nvPr/>
              </p:nvSpPr>
              <p:spPr bwMode="auto">
                <a:xfrm>
                  <a:off x="701" y="1861"/>
                  <a:ext cx="36" cy="37"/>
                </a:xfrm>
                <a:custGeom>
                  <a:avLst/>
                  <a:gdLst>
                    <a:gd name="T0" fmla="*/ 3 w 33"/>
                    <a:gd name="T1" fmla="*/ 0 h 33"/>
                    <a:gd name="T2" fmla="*/ 0 w 33"/>
                    <a:gd name="T3" fmla="*/ 3 h 33"/>
                    <a:gd name="T4" fmla="*/ 0 w 33"/>
                    <a:gd name="T5" fmla="*/ 38 h 33"/>
                    <a:gd name="T6" fmla="*/ 3 w 33"/>
                    <a:gd name="T7" fmla="*/ 41 h 33"/>
                    <a:gd name="T8" fmla="*/ 37 w 33"/>
                    <a:gd name="T9" fmla="*/ 41 h 33"/>
                    <a:gd name="T10" fmla="*/ 39 w 33"/>
                    <a:gd name="T11" fmla="*/ 38 h 33"/>
                    <a:gd name="T12" fmla="*/ 39 w 33"/>
                    <a:gd name="T13" fmla="*/ 3 h 33"/>
                    <a:gd name="T14" fmla="*/ 37 w 33"/>
                    <a:gd name="T15" fmla="*/ 0 h 33"/>
                    <a:gd name="T16" fmla="*/ 3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3">
                      <a:moveTo>
                        <a:pt x="3" y="0"/>
                      </a:moveTo>
                      <a:cubicBezTo>
                        <a:pt x="3" y="0"/>
                        <a:pt x="0" y="0"/>
                        <a:pt x="0" y="3"/>
                      </a:cubicBezTo>
                      <a:cubicBezTo>
                        <a:pt x="0" y="30"/>
                        <a:pt x="0" y="30"/>
                        <a:pt x="0" y="30"/>
                      </a:cubicBezTo>
                      <a:cubicBezTo>
                        <a:pt x="0" y="30"/>
                        <a:pt x="0" y="33"/>
                        <a:pt x="3" y="33"/>
                      </a:cubicBezTo>
                      <a:cubicBezTo>
                        <a:pt x="31" y="33"/>
                        <a:pt x="31" y="33"/>
                        <a:pt x="31" y="33"/>
                      </a:cubicBezTo>
                      <a:cubicBezTo>
                        <a:pt x="31" y="33"/>
                        <a:pt x="33" y="33"/>
                        <a:pt x="33" y="30"/>
                      </a:cubicBezTo>
                      <a:cubicBezTo>
                        <a:pt x="33" y="3"/>
                        <a:pt x="33" y="3"/>
                        <a:pt x="33" y="3"/>
                      </a:cubicBezTo>
                      <a:cubicBezTo>
                        <a:pt x="33" y="3"/>
                        <a:pt x="33" y="0"/>
                        <a:pt x="31" y="0"/>
                      </a:cubicBezTo>
                      <a:cubicBezTo>
                        <a:pt x="3" y="0"/>
                        <a:pt x="3" y="0"/>
                        <a:pt x="3" y="0"/>
                      </a:cubicBezTo>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60" name="Oval 22"/>
                <p:cNvSpPr>
                  <a:spLocks noChangeAspect="1" noChangeArrowheads="1"/>
                </p:cNvSpPr>
                <p:nvPr/>
              </p:nvSpPr>
              <p:spPr bwMode="auto">
                <a:xfrm>
                  <a:off x="764" y="1906"/>
                  <a:ext cx="16" cy="14"/>
                </a:xfrm>
                <a:prstGeom prst="ellipse">
                  <a:avLst/>
                </a:pr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61" name="Freeform 23"/>
                <p:cNvSpPr>
                  <a:spLocks noChangeAspect="1"/>
                </p:cNvSpPr>
                <p:nvPr/>
              </p:nvSpPr>
              <p:spPr bwMode="auto">
                <a:xfrm>
                  <a:off x="754" y="1861"/>
                  <a:ext cx="37" cy="37"/>
                </a:xfrm>
                <a:custGeom>
                  <a:avLst/>
                  <a:gdLst>
                    <a:gd name="T0" fmla="*/ 3 w 33"/>
                    <a:gd name="T1" fmla="*/ 0 h 33"/>
                    <a:gd name="T2" fmla="*/ 0 w 33"/>
                    <a:gd name="T3" fmla="*/ 3 h 33"/>
                    <a:gd name="T4" fmla="*/ 0 w 33"/>
                    <a:gd name="T5" fmla="*/ 38 h 33"/>
                    <a:gd name="T6" fmla="*/ 3 w 33"/>
                    <a:gd name="T7" fmla="*/ 41 h 33"/>
                    <a:gd name="T8" fmla="*/ 38 w 33"/>
                    <a:gd name="T9" fmla="*/ 41 h 33"/>
                    <a:gd name="T10" fmla="*/ 41 w 33"/>
                    <a:gd name="T11" fmla="*/ 38 h 33"/>
                    <a:gd name="T12" fmla="*/ 41 w 33"/>
                    <a:gd name="T13" fmla="*/ 3 h 33"/>
                    <a:gd name="T14" fmla="*/ 38 w 33"/>
                    <a:gd name="T15" fmla="*/ 0 h 33"/>
                    <a:gd name="T16" fmla="*/ 3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3">
                      <a:moveTo>
                        <a:pt x="3" y="0"/>
                      </a:moveTo>
                      <a:cubicBezTo>
                        <a:pt x="3" y="0"/>
                        <a:pt x="0" y="0"/>
                        <a:pt x="0" y="3"/>
                      </a:cubicBezTo>
                      <a:cubicBezTo>
                        <a:pt x="0" y="30"/>
                        <a:pt x="0" y="30"/>
                        <a:pt x="0" y="30"/>
                      </a:cubicBezTo>
                      <a:cubicBezTo>
                        <a:pt x="0" y="30"/>
                        <a:pt x="0" y="33"/>
                        <a:pt x="3" y="33"/>
                      </a:cubicBezTo>
                      <a:cubicBezTo>
                        <a:pt x="30" y="33"/>
                        <a:pt x="30" y="33"/>
                        <a:pt x="30" y="33"/>
                      </a:cubicBezTo>
                      <a:cubicBezTo>
                        <a:pt x="30" y="33"/>
                        <a:pt x="33" y="33"/>
                        <a:pt x="33" y="30"/>
                      </a:cubicBezTo>
                      <a:cubicBezTo>
                        <a:pt x="33" y="3"/>
                        <a:pt x="33" y="3"/>
                        <a:pt x="33" y="3"/>
                      </a:cubicBezTo>
                      <a:cubicBezTo>
                        <a:pt x="33" y="3"/>
                        <a:pt x="33" y="0"/>
                        <a:pt x="30" y="0"/>
                      </a:cubicBezTo>
                      <a:cubicBezTo>
                        <a:pt x="3" y="0"/>
                        <a:pt x="3" y="0"/>
                        <a:pt x="3" y="0"/>
                      </a:cubicBezTo>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sp>
          <p:nvSpPr>
            <p:cNvPr id="73" name="Round Diagonal Corner Rectangle 7"/>
            <p:cNvSpPr>
              <a:spLocks noChangeArrowheads="1"/>
            </p:cNvSpPr>
            <p:nvPr/>
          </p:nvSpPr>
          <p:spPr bwMode="auto">
            <a:xfrm>
              <a:off x="598" y="3423"/>
              <a:ext cx="456" cy="212"/>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Load balancer</a:t>
              </a:r>
            </a:p>
          </p:txBody>
        </p:sp>
        <p:sp>
          <p:nvSpPr>
            <p:cNvPr id="74" name="Round Diagonal Corner Rectangle 7"/>
            <p:cNvSpPr>
              <a:spLocks noChangeArrowheads="1"/>
            </p:cNvSpPr>
            <p:nvPr/>
          </p:nvSpPr>
          <p:spPr bwMode="auto">
            <a:xfrm>
              <a:off x="1082" y="3204"/>
              <a:ext cx="308" cy="135"/>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Firewall</a:t>
              </a:r>
            </a:p>
          </p:txBody>
        </p:sp>
        <p:sp>
          <p:nvSpPr>
            <p:cNvPr id="75" name="Round Diagonal Corner Rectangle 7"/>
            <p:cNvSpPr>
              <a:spLocks noChangeArrowheads="1"/>
            </p:cNvSpPr>
            <p:nvPr/>
          </p:nvSpPr>
          <p:spPr bwMode="auto">
            <a:xfrm>
              <a:off x="1082" y="3721"/>
              <a:ext cx="308" cy="135"/>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Firewall</a:t>
              </a:r>
            </a:p>
          </p:txBody>
        </p:sp>
        <p:sp>
          <p:nvSpPr>
            <p:cNvPr id="76" name="Round Diagonal Corner Rectangle 7"/>
            <p:cNvSpPr>
              <a:spLocks noChangeArrowheads="1"/>
            </p:cNvSpPr>
            <p:nvPr/>
          </p:nvSpPr>
          <p:spPr bwMode="auto">
            <a:xfrm>
              <a:off x="203" y="3432"/>
              <a:ext cx="398" cy="212"/>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Network security</a:t>
              </a:r>
            </a:p>
          </p:txBody>
        </p:sp>
        <p:sp>
          <p:nvSpPr>
            <p:cNvPr id="77" name="Rectangle 72"/>
            <p:cNvSpPr>
              <a:spLocks noChangeArrowheads="1"/>
            </p:cNvSpPr>
            <p:nvPr/>
          </p:nvSpPr>
          <p:spPr bwMode="auto">
            <a:xfrm>
              <a:off x="3942" y="2968"/>
              <a:ext cx="1723" cy="1071"/>
            </a:xfrm>
            <a:prstGeom prst="rect">
              <a:avLst/>
            </a:prstGeom>
            <a:solidFill>
              <a:srgbClr val="00B2EF"/>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rIns="0"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78" name="Rectangle 99"/>
            <p:cNvSpPr>
              <a:spLocks noChangeArrowheads="1"/>
            </p:cNvSpPr>
            <p:nvPr/>
          </p:nvSpPr>
          <p:spPr bwMode="auto">
            <a:xfrm>
              <a:off x="2190" y="3657"/>
              <a:ext cx="202" cy="191"/>
            </a:xfrm>
            <a:prstGeom prst="rect">
              <a:avLst/>
            </a:prstGeom>
            <a:solidFill>
              <a:srgbClr val="00B2EF"/>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79" name="Rectangle 116"/>
            <p:cNvSpPr>
              <a:spLocks noChangeArrowheads="1"/>
            </p:cNvSpPr>
            <p:nvPr/>
          </p:nvSpPr>
          <p:spPr bwMode="auto">
            <a:xfrm>
              <a:off x="2883" y="3657"/>
              <a:ext cx="239" cy="107"/>
            </a:xfrm>
            <a:prstGeom prst="rect">
              <a:avLst/>
            </a:prstGeom>
            <a:solidFill>
              <a:srgbClr val="00B2EF"/>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80" name="Round Diagonal Corner Rectangle 7"/>
            <p:cNvSpPr>
              <a:spLocks noChangeArrowheads="1"/>
            </p:cNvSpPr>
            <p:nvPr/>
          </p:nvSpPr>
          <p:spPr bwMode="auto">
            <a:xfrm>
              <a:off x="3456" y="3647"/>
              <a:ext cx="308" cy="149"/>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IMS</a:t>
              </a:r>
            </a:p>
          </p:txBody>
        </p:sp>
        <p:sp>
          <p:nvSpPr>
            <p:cNvPr id="81" name="Round Diagonal Corner Rectangle 7"/>
            <p:cNvSpPr>
              <a:spLocks noChangeArrowheads="1"/>
            </p:cNvSpPr>
            <p:nvPr/>
          </p:nvSpPr>
          <p:spPr bwMode="auto">
            <a:xfrm>
              <a:off x="2117" y="3649"/>
              <a:ext cx="348" cy="320"/>
            </a:xfrm>
            <a:prstGeom prst="rect">
              <a:avLst/>
            </a:prstGeom>
            <a:solidFill>
              <a:srgbClr val="0099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VPN edge router</a:t>
              </a:r>
            </a:p>
          </p:txBody>
        </p:sp>
        <p:sp>
          <p:nvSpPr>
            <p:cNvPr id="82" name="Round Diagonal Corner Rectangle 7"/>
            <p:cNvSpPr>
              <a:spLocks noChangeArrowheads="1"/>
            </p:cNvSpPr>
            <p:nvPr/>
          </p:nvSpPr>
          <p:spPr bwMode="auto">
            <a:xfrm>
              <a:off x="2861" y="3647"/>
              <a:ext cx="309" cy="149"/>
            </a:xfrm>
            <a:prstGeom prst="rect">
              <a:avLst/>
            </a:prstGeom>
            <a:solidFill>
              <a:srgbClr val="0099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VPN</a:t>
              </a:r>
            </a:p>
          </p:txBody>
        </p:sp>
        <p:sp>
          <p:nvSpPr>
            <p:cNvPr id="83" name="Freeform 136"/>
            <p:cNvSpPr>
              <a:spLocks noChangeAspect="1"/>
            </p:cNvSpPr>
            <p:nvPr/>
          </p:nvSpPr>
          <p:spPr bwMode="auto">
            <a:xfrm>
              <a:off x="2046" y="2968"/>
              <a:ext cx="337" cy="274"/>
            </a:xfrm>
            <a:custGeom>
              <a:avLst/>
              <a:gdLst>
                <a:gd name="T0" fmla="*/ 466244737 w 525"/>
                <a:gd name="T1" fmla="*/ 0 h 427"/>
                <a:gd name="T2" fmla="*/ 466244737 w 525"/>
                <a:gd name="T3" fmla="*/ 208578153 h 427"/>
                <a:gd name="T4" fmla="*/ 451707357 w 525"/>
                <a:gd name="T5" fmla="*/ 208578153 h 427"/>
                <a:gd name="T6" fmla="*/ 451707357 w 525"/>
                <a:gd name="T7" fmla="*/ 0 h 427"/>
                <a:gd name="T8" fmla="*/ 414324503 w 525"/>
                <a:gd name="T9" fmla="*/ 0 h 427"/>
                <a:gd name="T10" fmla="*/ 414324503 w 525"/>
                <a:gd name="T11" fmla="*/ 208578153 h 427"/>
                <a:gd name="T12" fmla="*/ 399787123 w 525"/>
                <a:gd name="T13" fmla="*/ 208578153 h 427"/>
                <a:gd name="T14" fmla="*/ 399787123 w 525"/>
                <a:gd name="T15" fmla="*/ 0 h 427"/>
                <a:gd name="T16" fmla="*/ 360327501 w 525"/>
                <a:gd name="T17" fmla="*/ 0 h 427"/>
                <a:gd name="T18" fmla="*/ 360327501 w 525"/>
                <a:gd name="T19" fmla="*/ 208578153 h 427"/>
                <a:gd name="T20" fmla="*/ 345790121 w 525"/>
                <a:gd name="T21" fmla="*/ 208578153 h 427"/>
                <a:gd name="T22" fmla="*/ 345790121 w 525"/>
                <a:gd name="T23" fmla="*/ 0 h 427"/>
                <a:gd name="T24" fmla="*/ 306330499 w 525"/>
                <a:gd name="T25" fmla="*/ 0 h 427"/>
                <a:gd name="T26" fmla="*/ 306330499 w 525"/>
                <a:gd name="T27" fmla="*/ 208578153 h 427"/>
                <a:gd name="T28" fmla="*/ 291792100 w 525"/>
                <a:gd name="T29" fmla="*/ 208578153 h 427"/>
                <a:gd name="T30" fmla="*/ 291792100 w 525"/>
                <a:gd name="T31" fmla="*/ 0 h 427"/>
                <a:gd name="T32" fmla="*/ 252333497 w 525"/>
                <a:gd name="T33" fmla="*/ 0 h 427"/>
                <a:gd name="T34" fmla="*/ 252333497 w 525"/>
                <a:gd name="T35" fmla="*/ 208578153 h 427"/>
                <a:gd name="T36" fmla="*/ 237795098 w 525"/>
                <a:gd name="T37" fmla="*/ 208578153 h 427"/>
                <a:gd name="T38" fmla="*/ 237795098 w 525"/>
                <a:gd name="T39" fmla="*/ 0 h 427"/>
                <a:gd name="T40" fmla="*/ 198335476 w 525"/>
                <a:gd name="T41" fmla="*/ 0 h 427"/>
                <a:gd name="T42" fmla="*/ 198335476 w 525"/>
                <a:gd name="T43" fmla="*/ 208578153 h 427"/>
                <a:gd name="T44" fmla="*/ 183798096 w 525"/>
                <a:gd name="T45" fmla="*/ 208578153 h 427"/>
                <a:gd name="T46" fmla="*/ 183798096 w 525"/>
                <a:gd name="T47" fmla="*/ 0 h 427"/>
                <a:gd name="T48" fmla="*/ 147453626 w 525"/>
                <a:gd name="T49" fmla="*/ 0 h 427"/>
                <a:gd name="T50" fmla="*/ 147453626 w 525"/>
                <a:gd name="T51" fmla="*/ 208578153 h 427"/>
                <a:gd name="T52" fmla="*/ 131877862 w 525"/>
                <a:gd name="T53" fmla="*/ 208578153 h 427"/>
                <a:gd name="T54" fmla="*/ 131877862 w 525"/>
                <a:gd name="T55" fmla="*/ 0 h 427"/>
                <a:gd name="T56" fmla="*/ 93456624 w 525"/>
                <a:gd name="T57" fmla="*/ 0 h 427"/>
                <a:gd name="T58" fmla="*/ 93456624 w 525"/>
                <a:gd name="T59" fmla="*/ 208578153 h 427"/>
                <a:gd name="T60" fmla="*/ 77880860 w 525"/>
                <a:gd name="T61" fmla="*/ 208578153 h 427"/>
                <a:gd name="T62" fmla="*/ 77880860 w 525"/>
                <a:gd name="T63" fmla="*/ 0 h 427"/>
                <a:gd name="T64" fmla="*/ 0 w 525"/>
                <a:gd name="T65" fmla="*/ 0 h 427"/>
                <a:gd name="T66" fmla="*/ 0 w 525"/>
                <a:gd name="T67" fmla="*/ 347630594 h 427"/>
                <a:gd name="T68" fmla="*/ 131877862 w 525"/>
                <a:gd name="T69" fmla="*/ 347630594 h 427"/>
                <a:gd name="T70" fmla="*/ 131877862 w 525"/>
                <a:gd name="T71" fmla="*/ 399515879 h 427"/>
                <a:gd name="T72" fmla="*/ 183798096 w 525"/>
                <a:gd name="T73" fmla="*/ 399515879 h 427"/>
                <a:gd name="T74" fmla="*/ 183798096 w 525"/>
                <a:gd name="T75" fmla="*/ 443098948 h 427"/>
                <a:gd name="T76" fmla="*/ 360327501 w 525"/>
                <a:gd name="T77" fmla="*/ 443098948 h 427"/>
                <a:gd name="T78" fmla="*/ 360327501 w 525"/>
                <a:gd name="T79" fmla="*/ 399515879 h 427"/>
                <a:gd name="T80" fmla="*/ 412247735 w 525"/>
                <a:gd name="T81" fmla="*/ 399515879 h 427"/>
                <a:gd name="T82" fmla="*/ 412247735 w 525"/>
                <a:gd name="T83" fmla="*/ 347630594 h 427"/>
                <a:gd name="T84" fmla="*/ 545163981 w 525"/>
                <a:gd name="T85" fmla="*/ 347630594 h 427"/>
                <a:gd name="T86" fmla="*/ 545163981 w 525"/>
                <a:gd name="T87" fmla="*/ 0 h 427"/>
                <a:gd name="T88" fmla="*/ 466244737 w 525"/>
                <a:gd name="T89" fmla="*/ 0 h 4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25" h="427">
                  <a:moveTo>
                    <a:pt x="449" y="0"/>
                  </a:moveTo>
                  <a:lnTo>
                    <a:pt x="449" y="201"/>
                  </a:lnTo>
                  <a:lnTo>
                    <a:pt x="435" y="201"/>
                  </a:lnTo>
                  <a:lnTo>
                    <a:pt x="435" y="0"/>
                  </a:lnTo>
                  <a:lnTo>
                    <a:pt x="399" y="0"/>
                  </a:lnTo>
                  <a:lnTo>
                    <a:pt x="399" y="201"/>
                  </a:lnTo>
                  <a:lnTo>
                    <a:pt x="385" y="201"/>
                  </a:lnTo>
                  <a:lnTo>
                    <a:pt x="385" y="0"/>
                  </a:lnTo>
                  <a:lnTo>
                    <a:pt x="347" y="0"/>
                  </a:lnTo>
                  <a:lnTo>
                    <a:pt x="347" y="201"/>
                  </a:lnTo>
                  <a:lnTo>
                    <a:pt x="333" y="201"/>
                  </a:lnTo>
                  <a:lnTo>
                    <a:pt x="333" y="0"/>
                  </a:lnTo>
                  <a:lnTo>
                    <a:pt x="295" y="0"/>
                  </a:lnTo>
                  <a:lnTo>
                    <a:pt x="295" y="201"/>
                  </a:lnTo>
                  <a:lnTo>
                    <a:pt x="281" y="201"/>
                  </a:lnTo>
                  <a:lnTo>
                    <a:pt x="281" y="0"/>
                  </a:lnTo>
                  <a:lnTo>
                    <a:pt x="243" y="0"/>
                  </a:lnTo>
                  <a:lnTo>
                    <a:pt x="243" y="201"/>
                  </a:lnTo>
                  <a:lnTo>
                    <a:pt x="229" y="201"/>
                  </a:lnTo>
                  <a:lnTo>
                    <a:pt x="229" y="0"/>
                  </a:lnTo>
                  <a:lnTo>
                    <a:pt x="191" y="0"/>
                  </a:lnTo>
                  <a:lnTo>
                    <a:pt x="191" y="201"/>
                  </a:lnTo>
                  <a:lnTo>
                    <a:pt x="177" y="201"/>
                  </a:lnTo>
                  <a:lnTo>
                    <a:pt x="177" y="0"/>
                  </a:lnTo>
                  <a:lnTo>
                    <a:pt x="142" y="0"/>
                  </a:lnTo>
                  <a:lnTo>
                    <a:pt x="142" y="201"/>
                  </a:lnTo>
                  <a:lnTo>
                    <a:pt x="127" y="201"/>
                  </a:lnTo>
                  <a:lnTo>
                    <a:pt x="127" y="0"/>
                  </a:lnTo>
                  <a:lnTo>
                    <a:pt x="90" y="0"/>
                  </a:lnTo>
                  <a:lnTo>
                    <a:pt x="90" y="201"/>
                  </a:lnTo>
                  <a:lnTo>
                    <a:pt x="75" y="201"/>
                  </a:lnTo>
                  <a:lnTo>
                    <a:pt x="75" y="0"/>
                  </a:lnTo>
                  <a:lnTo>
                    <a:pt x="0" y="0"/>
                  </a:lnTo>
                  <a:lnTo>
                    <a:pt x="0" y="335"/>
                  </a:lnTo>
                  <a:lnTo>
                    <a:pt x="127" y="335"/>
                  </a:lnTo>
                  <a:lnTo>
                    <a:pt x="127" y="385"/>
                  </a:lnTo>
                  <a:lnTo>
                    <a:pt x="177" y="385"/>
                  </a:lnTo>
                  <a:lnTo>
                    <a:pt x="177" y="427"/>
                  </a:lnTo>
                  <a:lnTo>
                    <a:pt x="347" y="427"/>
                  </a:lnTo>
                  <a:lnTo>
                    <a:pt x="347" y="385"/>
                  </a:lnTo>
                  <a:lnTo>
                    <a:pt x="397" y="385"/>
                  </a:lnTo>
                  <a:lnTo>
                    <a:pt x="397" y="335"/>
                  </a:lnTo>
                  <a:lnTo>
                    <a:pt x="525" y="335"/>
                  </a:lnTo>
                  <a:lnTo>
                    <a:pt x="525" y="0"/>
                  </a:lnTo>
                  <a:lnTo>
                    <a:pt x="449" y="0"/>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84" name="Freeform 137"/>
            <p:cNvSpPr>
              <a:spLocks noChangeAspect="1"/>
            </p:cNvSpPr>
            <p:nvPr/>
          </p:nvSpPr>
          <p:spPr bwMode="auto">
            <a:xfrm>
              <a:off x="2412" y="2968"/>
              <a:ext cx="337" cy="274"/>
            </a:xfrm>
            <a:custGeom>
              <a:avLst/>
              <a:gdLst>
                <a:gd name="T0" fmla="*/ 466244737 w 525"/>
                <a:gd name="T1" fmla="*/ 0 h 427"/>
                <a:gd name="T2" fmla="*/ 466244737 w 525"/>
                <a:gd name="T3" fmla="*/ 208578153 h 427"/>
                <a:gd name="T4" fmla="*/ 451707357 w 525"/>
                <a:gd name="T5" fmla="*/ 208578153 h 427"/>
                <a:gd name="T6" fmla="*/ 451707357 w 525"/>
                <a:gd name="T7" fmla="*/ 0 h 427"/>
                <a:gd name="T8" fmla="*/ 414324503 w 525"/>
                <a:gd name="T9" fmla="*/ 0 h 427"/>
                <a:gd name="T10" fmla="*/ 414324503 w 525"/>
                <a:gd name="T11" fmla="*/ 208578153 h 427"/>
                <a:gd name="T12" fmla="*/ 399787123 w 525"/>
                <a:gd name="T13" fmla="*/ 208578153 h 427"/>
                <a:gd name="T14" fmla="*/ 399787123 w 525"/>
                <a:gd name="T15" fmla="*/ 0 h 427"/>
                <a:gd name="T16" fmla="*/ 360327501 w 525"/>
                <a:gd name="T17" fmla="*/ 0 h 427"/>
                <a:gd name="T18" fmla="*/ 360327501 w 525"/>
                <a:gd name="T19" fmla="*/ 208578153 h 427"/>
                <a:gd name="T20" fmla="*/ 345790121 w 525"/>
                <a:gd name="T21" fmla="*/ 208578153 h 427"/>
                <a:gd name="T22" fmla="*/ 345790121 w 525"/>
                <a:gd name="T23" fmla="*/ 0 h 427"/>
                <a:gd name="T24" fmla="*/ 306330499 w 525"/>
                <a:gd name="T25" fmla="*/ 0 h 427"/>
                <a:gd name="T26" fmla="*/ 306330499 w 525"/>
                <a:gd name="T27" fmla="*/ 208578153 h 427"/>
                <a:gd name="T28" fmla="*/ 291792100 w 525"/>
                <a:gd name="T29" fmla="*/ 208578153 h 427"/>
                <a:gd name="T30" fmla="*/ 291792100 w 525"/>
                <a:gd name="T31" fmla="*/ 0 h 427"/>
                <a:gd name="T32" fmla="*/ 252333497 w 525"/>
                <a:gd name="T33" fmla="*/ 0 h 427"/>
                <a:gd name="T34" fmla="*/ 252333497 w 525"/>
                <a:gd name="T35" fmla="*/ 208578153 h 427"/>
                <a:gd name="T36" fmla="*/ 237795098 w 525"/>
                <a:gd name="T37" fmla="*/ 208578153 h 427"/>
                <a:gd name="T38" fmla="*/ 237795098 w 525"/>
                <a:gd name="T39" fmla="*/ 0 h 427"/>
                <a:gd name="T40" fmla="*/ 198335476 w 525"/>
                <a:gd name="T41" fmla="*/ 0 h 427"/>
                <a:gd name="T42" fmla="*/ 198335476 w 525"/>
                <a:gd name="T43" fmla="*/ 208578153 h 427"/>
                <a:gd name="T44" fmla="*/ 183798096 w 525"/>
                <a:gd name="T45" fmla="*/ 208578153 h 427"/>
                <a:gd name="T46" fmla="*/ 183798096 w 525"/>
                <a:gd name="T47" fmla="*/ 0 h 427"/>
                <a:gd name="T48" fmla="*/ 147453626 w 525"/>
                <a:gd name="T49" fmla="*/ 0 h 427"/>
                <a:gd name="T50" fmla="*/ 147453626 w 525"/>
                <a:gd name="T51" fmla="*/ 208578153 h 427"/>
                <a:gd name="T52" fmla="*/ 131877862 w 525"/>
                <a:gd name="T53" fmla="*/ 208578153 h 427"/>
                <a:gd name="T54" fmla="*/ 131877862 w 525"/>
                <a:gd name="T55" fmla="*/ 0 h 427"/>
                <a:gd name="T56" fmla="*/ 93456624 w 525"/>
                <a:gd name="T57" fmla="*/ 0 h 427"/>
                <a:gd name="T58" fmla="*/ 93456624 w 525"/>
                <a:gd name="T59" fmla="*/ 208578153 h 427"/>
                <a:gd name="T60" fmla="*/ 77880860 w 525"/>
                <a:gd name="T61" fmla="*/ 208578153 h 427"/>
                <a:gd name="T62" fmla="*/ 77880860 w 525"/>
                <a:gd name="T63" fmla="*/ 0 h 427"/>
                <a:gd name="T64" fmla="*/ 0 w 525"/>
                <a:gd name="T65" fmla="*/ 0 h 427"/>
                <a:gd name="T66" fmla="*/ 0 w 525"/>
                <a:gd name="T67" fmla="*/ 347630594 h 427"/>
                <a:gd name="T68" fmla="*/ 131877862 w 525"/>
                <a:gd name="T69" fmla="*/ 347630594 h 427"/>
                <a:gd name="T70" fmla="*/ 131877862 w 525"/>
                <a:gd name="T71" fmla="*/ 399515879 h 427"/>
                <a:gd name="T72" fmla="*/ 183798096 w 525"/>
                <a:gd name="T73" fmla="*/ 399515879 h 427"/>
                <a:gd name="T74" fmla="*/ 183798096 w 525"/>
                <a:gd name="T75" fmla="*/ 443098948 h 427"/>
                <a:gd name="T76" fmla="*/ 360327501 w 525"/>
                <a:gd name="T77" fmla="*/ 443098948 h 427"/>
                <a:gd name="T78" fmla="*/ 360327501 w 525"/>
                <a:gd name="T79" fmla="*/ 399515879 h 427"/>
                <a:gd name="T80" fmla="*/ 412247735 w 525"/>
                <a:gd name="T81" fmla="*/ 399515879 h 427"/>
                <a:gd name="T82" fmla="*/ 412247735 w 525"/>
                <a:gd name="T83" fmla="*/ 347630594 h 427"/>
                <a:gd name="T84" fmla="*/ 545163981 w 525"/>
                <a:gd name="T85" fmla="*/ 347630594 h 427"/>
                <a:gd name="T86" fmla="*/ 545163981 w 525"/>
                <a:gd name="T87" fmla="*/ 0 h 427"/>
                <a:gd name="T88" fmla="*/ 466244737 w 525"/>
                <a:gd name="T89" fmla="*/ 0 h 4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25" h="427">
                  <a:moveTo>
                    <a:pt x="449" y="0"/>
                  </a:moveTo>
                  <a:lnTo>
                    <a:pt x="449" y="201"/>
                  </a:lnTo>
                  <a:lnTo>
                    <a:pt x="435" y="201"/>
                  </a:lnTo>
                  <a:lnTo>
                    <a:pt x="435" y="0"/>
                  </a:lnTo>
                  <a:lnTo>
                    <a:pt x="399" y="0"/>
                  </a:lnTo>
                  <a:lnTo>
                    <a:pt x="399" y="201"/>
                  </a:lnTo>
                  <a:lnTo>
                    <a:pt x="385" y="201"/>
                  </a:lnTo>
                  <a:lnTo>
                    <a:pt x="385" y="0"/>
                  </a:lnTo>
                  <a:lnTo>
                    <a:pt x="347" y="0"/>
                  </a:lnTo>
                  <a:lnTo>
                    <a:pt x="347" y="201"/>
                  </a:lnTo>
                  <a:lnTo>
                    <a:pt x="333" y="201"/>
                  </a:lnTo>
                  <a:lnTo>
                    <a:pt x="333" y="0"/>
                  </a:lnTo>
                  <a:lnTo>
                    <a:pt x="295" y="0"/>
                  </a:lnTo>
                  <a:lnTo>
                    <a:pt x="295" y="201"/>
                  </a:lnTo>
                  <a:lnTo>
                    <a:pt x="281" y="201"/>
                  </a:lnTo>
                  <a:lnTo>
                    <a:pt x="281" y="0"/>
                  </a:lnTo>
                  <a:lnTo>
                    <a:pt x="243" y="0"/>
                  </a:lnTo>
                  <a:lnTo>
                    <a:pt x="243" y="201"/>
                  </a:lnTo>
                  <a:lnTo>
                    <a:pt x="229" y="201"/>
                  </a:lnTo>
                  <a:lnTo>
                    <a:pt x="229" y="0"/>
                  </a:lnTo>
                  <a:lnTo>
                    <a:pt x="191" y="0"/>
                  </a:lnTo>
                  <a:lnTo>
                    <a:pt x="191" y="201"/>
                  </a:lnTo>
                  <a:lnTo>
                    <a:pt x="177" y="201"/>
                  </a:lnTo>
                  <a:lnTo>
                    <a:pt x="177" y="0"/>
                  </a:lnTo>
                  <a:lnTo>
                    <a:pt x="142" y="0"/>
                  </a:lnTo>
                  <a:lnTo>
                    <a:pt x="142" y="201"/>
                  </a:lnTo>
                  <a:lnTo>
                    <a:pt x="127" y="201"/>
                  </a:lnTo>
                  <a:lnTo>
                    <a:pt x="127" y="0"/>
                  </a:lnTo>
                  <a:lnTo>
                    <a:pt x="90" y="0"/>
                  </a:lnTo>
                  <a:lnTo>
                    <a:pt x="90" y="201"/>
                  </a:lnTo>
                  <a:lnTo>
                    <a:pt x="75" y="201"/>
                  </a:lnTo>
                  <a:lnTo>
                    <a:pt x="75" y="0"/>
                  </a:lnTo>
                  <a:lnTo>
                    <a:pt x="0" y="0"/>
                  </a:lnTo>
                  <a:lnTo>
                    <a:pt x="0" y="335"/>
                  </a:lnTo>
                  <a:lnTo>
                    <a:pt x="127" y="335"/>
                  </a:lnTo>
                  <a:lnTo>
                    <a:pt x="127" y="385"/>
                  </a:lnTo>
                  <a:lnTo>
                    <a:pt x="177" y="385"/>
                  </a:lnTo>
                  <a:lnTo>
                    <a:pt x="177" y="427"/>
                  </a:lnTo>
                  <a:lnTo>
                    <a:pt x="347" y="427"/>
                  </a:lnTo>
                  <a:lnTo>
                    <a:pt x="347" y="385"/>
                  </a:lnTo>
                  <a:lnTo>
                    <a:pt x="397" y="385"/>
                  </a:lnTo>
                  <a:lnTo>
                    <a:pt x="397" y="335"/>
                  </a:lnTo>
                  <a:lnTo>
                    <a:pt x="525" y="335"/>
                  </a:lnTo>
                  <a:lnTo>
                    <a:pt x="525" y="0"/>
                  </a:lnTo>
                  <a:lnTo>
                    <a:pt x="449" y="0"/>
                  </a:lnTo>
                  <a:close/>
                </a:path>
              </a:pathLst>
            </a:custGeom>
            <a:solidFill>
              <a:srgbClr val="F04E3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85" name="Freeform 138"/>
            <p:cNvSpPr>
              <a:spLocks noChangeAspect="1"/>
            </p:cNvSpPr>
            <p:nvPr/>
          </p:nvSpPr>
          <p:spPr bwMode="auto">
            <a:xfrm>
              <a:off x="2778" y="2968"/>
              <a:ext cx="337" cy="274"/>
            </a:xfrm>
            <a:custGeom>
              <a:avLst/>
              <a:gdLst>
                <a:gd name="T0" fmla="*/ 466244737 w 525"/>
                <a:gd name="T1" fmla="*/ 0 h 427"/>
                <a:gd name="T2" fmla="*/ 466244737 w 525"/>
                <a:gd name="T3" fmla="*/ 208578153 h 427"/>
                <a:gd name="T4" fmla="*/ 451707357 w 525"/>
                <a:gd name="T5" fmla="*/ 208578153 h 427"/>
                <a:gd name="T6" fmla="*/ 451707357 w 525"/>
                <a:gd name="T7" fmla="*/ 0 h 427"/>
                <a:gd name="T8" fmla="*/ 414324503 w 525"/>
                <a:gd name="T9" fmla="*/ 0 h 427"/>
                <a:gd name="T10" fmla="*/ 414324503 w 525"/>
                <a:gd name="T11" fmla="*/ 208578153 h 427"/>
                <a:gd name="T12" fmla="*/ 399787123 w 525"/>
                <a:gd name="T13" fmla="*/ 208578153 h 427"/>
                <a:gd name="T14" fmla="*/ 399787123 w 525"/>
                <a:gd name="T15" fmla="*/ 0 h 427"/>
                <a:gd name="T16" fmla="*/ 360327501 w 525"/>
                <a:gd name="T17" fmla="*/ 0 h 427"/>
                <a:gd name="T18" fmla="*/ 360327501 w 525"/>
                <a:gd name="T19" fmla="*/ 208578153 h 427"/>
                <a:gd name="T20" fmla="*/ 345790121 w 525"/>
                <a:gd name="T21" fmla="*/ 208578153 h 427"/>
                <a:gd name="T22" fmla="*/ 345790121 w 525"/>
                <a:gd name="T23" fmla="*/ 0 h 427"/>
                <a:gd name="T24" fmla="*/ 306330499 w 525"/>
                <a:gd name="T25" fmla="*/ 0 h 427"/>
                <a:gd name="T26" fmla="*/ 306330499 w 525"/>
                <a:gd name="T27" fmla="*/ 208578153 h 427"/>
                <a:gd name="T28" fmla="*/ 291792100 w 525"/>
                <a:gd name="T29" fmla="*/ 208578153 h 427"/>
                <a:gd name="T30" fmla="*/ 291792100 w 525"/>
                <a:gd name="T31" fmla="*/ 0 h 427"/>
                <a:gd name="T32" fmla="*/ 252333497 w 525"/>
                <a:gd name="T33" fmla="*/ 0 h 427"/>
                <a:gd name="T34" fmla="*/ 252333497 w 525"/>
                <a:gd name="T35" fmla="*/ 208578153 h 427"/>
                <a:gd name="T36" fmla="*/ 237795098 w 525"/>
                <a:gd name="T37" fmla="*/ 208578153 h 427"/>
                <a:gd name="T38" fmla="*/ 237795098 w 525"/>
                <a:gd name="T39" fmla="*/ 0 h 427"/>
                <a:gd name="T40" fmla="*/ 198335476 w 525"/>
                <a:gd name="T41" fmla="*/ 0 h 427"/>
                <a:gd name="T42" fmla="*/ 198335476 w 525"/>
                <a:gd name="T43" fmla="*/ 208578153 h 427"/>
                <a:gd name="T44" fmla="*/ 183798096 w 525"/>
                <a:gd name="T45" fmla="*/ 208578153 h 427"/>
                <a:gd name="T46" fmla="*/ 183798096 w 525"/>
                <a:gd name="T47" fmla="*/ 0 h 427"/>
                <a:gd name="T48" fmla="*/ 147453626 w 525"/>
                <a:gd name="T49" fmla="*/ 0 h 427"/>
                <a:gd name="T50" fmla="*/ 147453626 w 525"/>
                <a:gd name="T51" fmla="*/ 208578153 h 427"/>
                <a:gd name="T52" fmla="*/ 131877862 w 525"/>
                <a:gd name="T53" fmla="*/ 208578153 h 427"/>
                <a:gd name="T54" fmla="*/ 131877862 w 525"/>
                <a:gd name="T55" fmla="*/ 0 h 427"/>
                <a:gd name="T56" fmla="*/ 93456624 w 525"/>
                <a:gd name="T57" fmla="*/ 0 h 427"/>
                <a:gd name="T58" fmla="*/ 93456624 w 525"/>
                <a:gd name="T59" fmla="*/ 208578153 h 427"/>
                <a:gd name="T60" fmla="*/ 77880860 w 525"/>
                <a:gd name="T61" fmla="*/ 208578153 h 427"/>
                <a:gd name="T62" fmla="*/ 77880860 w 525"/>
                <a:gd name="T63" fmla="*/ 0 h 427"/>
                <a:gd name="T64" fmla="*/ 0 w 525"/>
                <a:gd name="T65" fmla="*/ 0 h 427"/>
                <a:gd name="T66" fmla="*/ 0 w 525"/>
                <a:gd name="T67" fmla="*/ 347630594 h 427"/>
                <a:gd name="T68" fmla="*/ 131877862 w 525"/>
                <a:gd name="T69" fmla="*/ 347630594 h 427"/>
                <a:gd name="T70" fmla="*/ 131877862 w 525"/>
                <a:gd name="T71" fmla="*/ 399515879 h 427"/>
                <a:gd name="T72" fmla="*/ 183798096 w 525"/>
                <a:gd name="T73" fmla="*/ 399515879 h 427"/>
                <a:gd name="T74" fmla="*/ 183798096 w 525"/>
                <a:gd name="T75" fmla="*/ 443098948 h 427"/>
                <a:gd name="T76" fmla="*/ 360327501 w 525"/>
                <a:gd name="T77" fmla="*/ 443098948 h 427"/>
                <a:gd name="T78" fmla="*/ 360327501 w 525"/>
                <a:gd name="T79" fmla="*/ 399515879 h 427"/>
                <a:gd name="T80" fmla="*/ 412247735 w 525"/>
                <a:gd name="T81" fmla="*/ 399515879 h 427"/>
                <a:gd name="T82" fmla="*/ 412247735 w 525"/>
                <a:gd name="T83" fmla="*/ 347630594 h 427"/>
                <a:gd name="T84" fmla="*/ 545163981 w 525"/>
                <a:gd name="T85" fmla="*/ 347630594 h 427"/>
                <a:gd name="T86" fmla="*/ 545163981 w 525"/>
                <a:gd name="T87" fmla="*/ 0 h 427"/>
                <a:gd name="T88" fmla="*/ 466244737 w 525"/>
                <a:gd name="T89" fmla="*/ 0 h 4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25" h="427">
                  <a:moveTo>
                    <a:pt x="449" y="0"/>
                  </a:moveTo>
                  <a:lnTo>
                    <a:pt x="449" y="201"/>
                  </a:lnTo>
                  <a:lnTo>
                    <a:pt x="435" y="201"/>
                  </a:lnTo>
                  <a:lnTo>
                    <a:pt x="435" y="0"/>
                  </a:lnTo>
                  <a:lnTo>
                    <a:pt x="399" y="0"/>
                  </a:lnTo>
                  <a:lnTo>
                    <a:pt x="399" y="201"/>
                  </a:lnTo>
                  <a:lnTo>
                    <a:pt x="385" y="201"/>
                  </a:lnTo>
                  <a:lnTo>
                    <a:pt x="385" y="0"/>
                  </a:lnTo>
                  <a:lnTo>
                    <a:pt x="347" y="0"/>
                  </a:lnTo>
                  <a:lnTo>
                    <a:pt x="347" y="201"/>
                  </a:lnTo>
                  <a:lnTo>
                    <a:pt x="333" y="201"/>
                  </a:lnTo>
                  <a:lnTo>
                    <a:pt x="333" y="0"/>
                  </a:lnTo>
                  <a:lnTo>
                    <a:pt x="295" y="0"/>
                  </a:lnTo>
                  <a:lnTo>
                    <a:pt x="295" y="201"/>
                  </a:lnTo>
                  <a:lnTo>
                    <a:pt x="281" y="201"/>
                  </a:lnTo>
                  <a:lnTo>
                    <a:pt x="281" y="0"/>
                  </a:lnTo>
                  <a:lnTo>
                    <a:pt x="243" y="0"/>
                  </a:lnTo>
                  <a:lnTo>
                    <a:pt x="243" y="201"/>
                  </a:lnTo>
                  <a:lnTo>
                    <a:pt x="229" y="201"/>
                  </a:lnTo>
                  <a:lnTo>
                    <a:pt x="229" y="0"/>
                  </a:lnTo>
                  <a:lnTo>
                    <a:pt x="191" y="0"/>
                  </a:lnTo>
                  <a:lnTo>
                    <a:pt x="191" y="201"/>
                  </a:lnTo>
                  <a:lnTo>
                    <a:pt x="177" y="201"/>
                  </a:lnTo>
                  <a:lnTo>
                    <a:pt x="177" y="0"/>
                  </a:lnTo>
                  <a:lnTo>
                    <a:pt x="142" y="0"/>
                  </a:lnTo>
                  <a:lnTo>
                    <a:pt x="142" y="201"/>
                  </a:lnTo>
                  <a:lnTo>
                    <a:pt x="127" y="201"/>
                  </a:lnTo>
                  <a:lnTo>
                    <a:pt x="127" y="0"/>
                  </a:lnTo>
                  <a:lnTo>
                    <a:pt x="90" y="0"/>
                  </a:lnTo>
                  <a:lnTo>
                    <a:pt x="90" y="201"/>
                  </a:lnTo>
                  <a:lnTo>
                    <a:pt x="75" y="201"/>
                  </a:lnTo>
                  <a:lnTo>
                    <a:pt x="75" y="0"/>
                  </a:lnTo>
                  <a:lnTo>
                    <a:pt x="0" y="0"/>
                  </a:lnTo>
                  <a:lnTo>
                    <a:pt x="0" y="335"/>
                  </a:lnTo>
                  <a:lnTo>
                    <a:pt x="127" y="335"/>
                  </a:lnTo>
                  <a:lnTo>
                    <a:pt x="127" y="385"/>
                  </a:lnTo>
                  <a:lnTo>
                    <a:pt x="177" y="385"/>
                  </a:lnTo>
                  <a:lnTo>
                    <a:pt x="177" y="427"/>
                  </a:lnTo>
                  <a:lnTo>
                    <a:pt x="347" y="427"/>
                  </a:lnTo>
                  <a:lnTo>
                    <a:pt x="347" y="385"/>
                  </a:lnTo>
                  <a:lnTo>
                    <a:pt x="397" y="385"/>
                  </a:lnTo>
                  <a:lnTo>
                    <a:pt x="397" y="335"/>
                  </a:lnTo>
                  <a:lnTo>
                    <a:pt x="525" y="335"/>
                  </a:lnTo>
                  <a:lnTo>
                    <a:pt x="525" y="0"/>
                  </a:lnTo>
                  <a:lnTo>
                    <a:pt x="449" y="0"/>
                  </a:lnTo>
                  <a:close/>
                </a:path>
              </a:pathLst>
            </a:custGeom>
            <a:solidFill>
              <a:srgbClr val="009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86" name="Freeform 139"/>
            <p:cNvSpPr>
              <a:spLocks noChangeAspect="1"/>
            </p:cNvSpPr>
            <p:nvPr/>
          </p:nvSpPr>
          <p:spPr bwMode="auto">
            <a:xfrm>
              <a:off x="3144" y="2968"/>
              <a:ext cx="337" cy="274"/>
            </a:xfrm>
            <a:custGeom>
              <a:avLst/>
              <a:gdLst>
                <a:gd name="T0" fmla="*/ 466244737 w 525"/>
                <a:gd name="T1" fmla="*/ 0 h 427"/>
                <a:gd name="T2" fmla="*/ 466244737 w 525"/>
                <a:gd name="T3" fmla="*/ 208578153 h 427"/>
                <a:gd name="T4" fmla="*/ 451707357 w 525"/>
                <a:gd name="T5" fmla="*/ 208578153 h 427"/>
                <a:gd name="T6" fmla="*/ 451707357 w 525"/>
                <a:gd name="T7" fmla="*/ 0 h 427"/>
                <a:gd name="T8" fmla="*/ 414324503 w 525"/>
                <a:gd name="T9" fmla="*/ 0 h 427"/>
                <a:gd name="T10" fmla="*/ 414324503 w 525"/>
                <a:gd name="T11" fmla="*/ 208578153 h 427"/>
                <a:gd name="T12" fmla="*/ 399787123 w 525"/>
                <a:gd name="T13" fmla="*/ 208578153 h 427"/>
                <a:gd name="T14" fmla="*/ 399787123 w 525"/>
                <a:gd name="T15" fmla="*/ 0 h 427"/>
                <a:gd name="T16" fmla="*/ 360327501 w 525"/>
                <a:gd name="T17" fmla="*/ 0 h 427"/>
                <a:gd name="T18" fmla="*/ 360327501 w 525"/>
                <a:gd name="T19" fmla="*/ 208578153 h 427"/>
                <a:gd name="T20" fmla="*/ 345790121 w 525"/>
                <a:gd name="T21" fmla="*/ 208578153 h 427"/>
                <a:gd name="T22" fmla="*/ 345790121 w 525"/>
                <a:gd name="T23" fmla="*/ 0 h 427"/>
                <a:gd name="T24" fmla="*/ 306330499 w 525"/>
                <a:gd name="T25" fmla="*/ 0 h 427"/>
                <a:gd name="T26" fmla="*/ 306330499 w 525"/>
                <a:gd name="T27" fmla="*/ 208578153 h 427"/>
                <a:gd name="T28" fmla="*/ 291792100 w 525"/>
                <a:gd name="T29" fmla="*/ 208578153 h 427"/>
                <a:gd name="T30" fmla="*/ 291792100 w 525"/>
                <a:gd name="T31" fmla="*/ 0 h 427"/>
                <a:gd name="T32" fmla="*/ 252333497 w 525"/>
                <a:gd name="T33" fmla="*/ 0 h 427"/>
                <a:gd name="T34" fmla="*/ 252333497 w 525"/>
                <a:gd name="T35" fmla="*/ 208578153 h 427"/>
                <a:gd name="T36" fmla="*/ 237795098 w 525"/>
                <a:gd name="T37" fmla="*/ 208578153 h 427"/>
                <a:gd name="T38" fmla="*/ 237795098 w 525"/>
                <a:gd name="T39" fmla="*/ 0 h 427"/>
                <a:gd name="T40" fmla="*/ 198335476 w 525"/>
                <a:gd name="T41" fmla="*/ 0 h 427"/>
                <a:gd name="T42" fmla="*/ 198335476 w 525"/>
                <a:gd name="T43" fmla="*/ 208578153 h 427"/>
                <a:gd name="T44" fmla="*/ 183798096 w 525"/>
                <a:gd name="T45" fmla="*/ 208578153 h 427"/>
                <a:gd name="T46" fmla="*/ 183798096 w 525"/>
                <a:gd name="T47" fmla="*/ 0 h 427"/>
                <a:gd name="T48" fmla="*/ 147453626 w 525"/>
                <a:gd name="T49" fmla="*/ 0 h 427"/>
                <a:gd name="T50" fmla="*/ 147453626 w 525"/>
                <a:gd name="T51" fmla="*/ 208578153 h 427"/>
                <a:gd name="T52" fmla="*/ 131877862 w 525"/>
                <a:gd name="T53" fmla="*/ 208578153 h 427"/>
                <a:gd name="T54" fmla="*/ 131877862 w 525"/>
                <a:gd name="T55" fmla="*/ 0 h 427"/>
                <a:gd name="T56" fmla="*/ 93456624 w 525"/>
                <a:gd name="T57" fmla="*/ 0 h 427"/>
                <a:gd name="T58" fmla="*/ 93456624 w 525"/>
                <a:gd name="T59" fmla="*/ 208578153 h 427"/>
                <a:gd name="T60" fmla="*/ 77880860 w 525"/>
                <a:gd name="T61" fmla="*/ 208578153 h 427"/>
                <a:gd name="T62" fmla="*/ 77880860 w 525"/>
                <a:gd name="T63" fmla="*/ 0 h 427"/>
                <a:gd name="T64" fmla="*/ 0 w 525"/>
                <a:gd name="T65" fmla="*/ 0 h 427"/>
                <a:gd name="T66" fmla="*/ 0 w 525"/>
                <a:gd name="T67" fmla="*/ 347630594 h 427"/>
                <a:gd name="T68" fmla="*/ 131877862 w 525"/>
                <a:gd name="T69" fmla="*/ 347630594 h 427"/>
                <a:gd name="T70" fmla="*/ 131877862 w 525"/>
                <a:gd name="T71" fmla="*/ 399515879 h 427"/>
                <a:gd name="T72" fmla="*/ 183798096 w 525"/>
                <a:gd name="T73" fmla="*/ 399515879 h 427"/>
                <a:gd name="T74" fmla="*/ 183798096 w 525"/>
                <a:gd name="T75" fmla="*/ 443098948 h 427"/>
                <a:gd name="T76" fmla="*/ 360327501 w 525"/>
                <a:gd name="T77" fmla="*/ 443098948 h 427"/>
                <a:gd name="T78" fmla="*/ 360327501 w 525"/>
                <a:gd name="T79" fmla="*/ 399515879 h 427"/>
                <a:gd name="T80" fmla="*/ 412247735 w 525"/>
                <a:gd name="T81" fmla="*/ 399515879 h 427"/>
                <a:gd name="T82" fmla="*/ 412247735 w 525"/>
                <a:gd name="T83" fmla="*/ 347630594 h 427"/>
                <a:gd name="T84" fmla="*/ 545163981 w 525"/>
                <a:gd name="T85" fmla="*/ 347630594 h 427"/>
                <a:gd name="T86" fmla="*/ 545163981 w 525"/>
                <a:gd name="T87" fmla="*/ 0 h 427"/>
                <a:gd name="T88" fmla="*/ 466244737 w 525"/>
                <a:gd name="T89" fmla="*/ 0 h 4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25" h="427">
                  <a:moveTo>
                    <a:pt x="449" y="0"/>
                  </a:moveTo>
                  <a:lnTo>
                    <a:pt x="449" y="201"/>
                  </a:lnTo>
                  <a:lnTo>
                    <a:pt x="435" y="201"/>
                  </a:lnTo>
                  <a:lnTo>
                    <a:pt x="435" y="0"/>
                  </a:lnTo>
                  <a:lnTo>
                    <a:pt x="399" y="0"/>
                  </a:lnTo>
                  <a:lnTo>
                    <a:pt x="399" y="201"/>
                  </a:lnTo>
                  <a:lnTo>
                    <a:pt x="385" y="201"/>
                  </a:lnTo>
                  <a:lnTo>
                    <a:pt x="385" y="0"/>
                  </a:lnTo>
                  <a:lnTo>
                    <a:pt x="347" y="0"/>
                  </a:lnTo>
                  <a:lnTo>
                    <a:pt x="347" y="201"/>
                  </a:lnTo>
                  <a:lnTo>
                    <a:pt x="333" y="201"/>
                  </a:lnTo>
                  <a:lnTo>
                    <a:pt x="333" y="0"/>
                  </a:lnTo>
                  <a:lnTo>
                    <a:pt x="295" y="0"/>
                  </a:lnTo>
                  <a:lnTo>
                    <a:pt x="295" y="201"/>
                  </a:lnTo>
                  <a:lnTo>
                    <a:pt x="281" y="201"/>
                  </a:lnTo>
                  <a:lnTo>
                    <a:pt x="281" y="0"/>
                  </a:lnTo>
                  <a:lnTo>
                    <a:pt x="243" y="0"/>
                  </a:lnTo>
                  <a:lnTo>
                    <a:pt x="243" y="201"/>
                  </a:lnTo>
                  <a:lnTo>
                    <a:pt x="229" y="201"/>
                  </a:lnTo>
                  <a:lnTo>
                    <a:pt x="229" y="0"/>
                  </a:lnTo>
                  <a:lnTo>
                    <a:pt x="191" y="0"/>
                  </a:lnTo>
                  <a:lnTo>
                    <a:pt x="191" y="201"/>
                  </a:lnTo>
                  <a:lnTo>
                    <a:pt x="177" y="201"/>
                  </a:lnTo>
                  <a:lnTo>
                    <a:pt x="177" y="0"/>
                  </a:lnTo>
                  <a:lnTo>
                    <a:pt x="142" y="0"/>
                  </a:lnTo>
                  <a:lnTo>
                    <a:pt x="142" y="201"/>
                  </a:lnTo>
                  <a:lnTo>
                    <a:pt x="127" y="201"/>
                  </a:lnTo>
                  <a:lnTo>
                    <a:pt x="127" y="0"/>
                  </a:lnTo>
                  <a:lnTo>
                    <a:pt x="90" y="0"/>
                  </a:lnTo>
                  <a:lnTo>
                    <a:pt x="90" y="201"/>
                  </a:lnTo>
                  <a:lnTo>
                    <a:pt x="75" y="201"/>
                  </a:lnTo>
                  <a:lnTo>
                    <a:pt x="75" y="0"/>
                  </a:lnTo>
                  <a:lnTo>
                    <a:pt x="0" y="0"/>
                  </a:lnTo>
                  <a:lnTo>
                    <a:pt x="0" y="335"/>
                  </a:lnTo>
                  <a:lnTo>
                    <a:pt x="127" y="335"/>
                  </a:lnTo>
                  <a:lnTo>
                    <a:pt x="127" y="385"/>
                  </a:lnTo>
                  <a:lnTo>
                    <a:pt x="177" y="385"/>
                  </a:lnTo>
                  <a:lnTo>
                    <a:pt x="177" y="427"/>
                  </a:lnTo>
                  <a:lnTo>
                    <a:pt x="347" y="427"/>
                  </a:lnTo>
                  <a:lnTo>
                    <a:pt x="347" y="385"/>
                  </a:lnTo>
                  <a:lnTo>
                    <a:pt x="397" y="385"/>
                  </a:lnTo>
                  <a:lnTo>
                    <a:pt x="397" y="335"/>
                  </a:lnTo>
                  <a:lnTo>
                    <a:pt x="525" y="335"/>
                  </a:lnTo>
                  <a:lnTo>
                    <a:pt x="525" y="0"/>
                  </a:lnTo>
                  <a:lnTo>
                    <a:pt x="449" y="0"/>
                  </a:lnTo>
                  <a:close/>
                </a:path>
              </a:pathLst>
            </a:custGeom>
            <a:solidFill>
              <a:srgbClr val="00B2E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87" name="Freeform 140"/>
            <p:cNvSpPr>
              <a:spLocks noChangeAspect="1"/>
            </p:cNvSpPr>
            <p:nvPr/>
          </p:nvSpPr>
          <p:spPr bwMode="auto">
            <a:xfrm>
              <a:off x="3511" y="2968"/>
              <a:ext cx="337" cy="274"/>
            </a:xfrm>
            <a:custGeom>
              <a:avLst/>
              <a:gdLst>
                <a:gd name="T0" fmla="*/ 466246628 w 525"/>
                <a:gd name="T1" fmla="*/ 0 h 427"/>
                <a:gd name="T2" fmla="*/ 466246628 w 525"/>
                <a:gd name="T3" fmla="*/ 208578153 h 427"/>
                <a:gd name="T4" fmla="*/ 451709220 w 525"/>
                <a:gd name="T5" fmla="*/ 208578153 h 427"/>
                <a:gd name="T6" fmla="*/ 451709220 w 525"/>
                <a:gd name="T7" fmla="*/ 0 h 427"/>
                <a:gd name="T8" fmla="*/ 414326297 w 525"/>
                <a:gd name="T9" fmla="*/ 0 h 427"/>
                <a:gd name="T10" fmla="*/ 414326297 w 525"/>
                <a:gd name="T11" fmla="*/ 208578153 h 427"/>
                <a:gd name="T12" fmla="*/ 399788890 w 525"/>
                <a:gd name="T13" fmla="*/ 208578153 h 427"/>
                <a:gd name="T14" fmla="*/ 399788890 w 525"/>
                <a:gd name="T15" fmla="*/ 0 h 427"/>
                <a:gd name="T16" fmla="*/ 360329194 w 525"/>
                <a:gd name="T17" fmla="*/ 0 h 427"/>
                <a:gd name="T18" fmla="*/ 360329194 w 525"/>
                <a:gd name="T19" fmla="*/ 208578153 h 427"/>
                <a:gd name="T20" fmla="*/ 345790768 w 525"/>
                <a:gd name="T21" fmla="*/ 208578153 h 427"/>
                <a:gd name="T22" fmla="*/ 345790768 w 525"/>
                <a:gd name="T23" fmla="*/ 0 h 427"/>
                <a:gd name="T24" fmla="*/ 306331072 w 525"/>
                <a:gd name="T25" fmla="*/ 0 h 427"/>
                <a:gd name="T26" fmla="*/ 306331072 w 525"/>
                <a:gd name="T27" fmla="*/ 208578153 h 427"/>
                <a:gd name="T28" fmla="*/ 291793664 w 525"/>
                <a:gd name="T29" fmla="*/ 208578153 h 427"/>
                <a:gd name="T30" fmla="*/ 291793664 w 525"/>
                <a:gd name="T31" fmla="*/ 0 h 427"/>
                <a:gd name="T32" fmla="*/ 252333969 w 525"/>
                <a:gd name="T33" fmla="*/ 0 h 427"/>
                <a:gd name="T34" fmla="*/ 252333969 w 525"/>
                <a:gd name="T35" fmla="*/ 208578153 h 427"/>
                <a:gd name="T36" fmla="*/ 237796561 w 525"/>
                <a:gd name="T37" fmla="*/ 208578153 h 427"/>
                <a:gd name="T38" fmla="*/ 237796561 w 525"/>
                <a:gd name="T39" fmla="*/ 0 h 427"/>
                <a:gd name="T40" fmla="*/ 198336866 w 525"/>
                <a:gd name="T41" fmla="*/ 0 h 427"/>
                <a:gd name="T42" fmla="*/ 198336866 w 525"/>
                <a:gd name="T43" fmla="*/ 208578153 h 427"/>
                <a:gd name="T44" fmla="*/ 183798439 w 525"/>
                <a:gd name="T45" fmla="*/ 208578153 h 427"/>
                <a:gd name="T46" fmla="*/ 183798439 w 525"/>
                <a:gd name="T47" fmla="*/ 0 h 427"/>
                <a:gd name="T48" fmla="*/ 147454921 w 525"/>
                <a:gd name="T49" fmla="*/ 0 h 427"/>
                <a:gd name="T50" fmla="*/ 147454921 w 525"/>
                <a:gd name="T51" fmla="*/ 208578153 h 427"/>
                <a:gd name="T52" fmla="*/ 131878109 w 525"/>
                <a:gd name="T53" fmla="*/ 208578153 h 427"/>
                <a:gd name="T54" fmla="*/ 131878109 w 525"/>
                <a:gd name="T55" fmla="*/ 0 h 427"/>
                <a:gd name="T56" fmla="*/ 93456799 w 525"/>
                <a:gd name="T57" fmla="*/ 0 h 427"/>
                <a:gd name="T58" fmla="*/ 93456799 w 525"/>
                <a:gd name="T59" fmla="*/ 208578153 h 427"/>
                <a:gd name="T60" fmla="*/ 77881005 w 525"/>
                <a:gd name="T61" fmla="*/ 208578153 h 427"/>
                <a:gd name="T62" fmla="*/ 77881005 w 525"/>
                <a:gd name="T63" fmla="*/ 0 h 427"/>
                <a:gd name="T64" fmla="*/ 0 w 525"/>
                <a:gd name="T65" fmla="*/ 0 h 427"/>
                <a:gd name="T66" fmla="*/ 0 w 525"/>
                <a:gd name="T67" fmla="*/ 347630594 h 427"/>
                <a:gd name="T68" fmla="*/ 131878109 w 525"/>
                <a:gd name="T69" fmla="*/ 347630594 h 427"/>
                <a:gd name="T70" fmla="*/ 131878109 w 525"/>
                <a:gd name="T71" fmla="*/ 399515879 h 427"/>
                <a:gd name="T72" fmla="*/ 183798439 w 525"/>
                <a:gd name="T73" fmla="*/ 399515879 h 427"/>
                <a:gd name="T74" fmla="*/ 183798439 w 525"/>
                <a:gd name="T75" fmla="*/ 443098948 h 427"/>
                <a:gd name="T76" fmla="*/ 360329194 w 525"/>
                <a:gd name="T77" fmla="*/ 443098948 h 427"/>
                <a:gd name="T78" fmla="*/ 360329194 w 525"/>
                <a:gd name="T79" fmla="*/ 399515879 h 427"/>
                <a:gd name="T80" fmla="*/ 412249525 w 525"/>
                <a:gd name="T81" fmla="*/ 399515879 h 427"/>
                <a:gd name="T82" fmla="*/ 412249525 w 525"/>
                <a:gd name="T83" fmla="*/ 347630594 h 427"/>
                <a:gd name="T84" fmla="*/ 545166019 w 525"/>
                <a:gd name="T85" fmla="*/ 347630594 h 427"/>
                <a:gd name="T86" fmla="*/ 545166019 w 525"/>
                <a:gd name="T87" fmla="*/ 0 h 427"/>
                <a:gd name="T88" fmla="*/ 466246628 w 525"/>
                <a:gd name="T89" fmla="*/ 0 h 4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25" h="427">
                  <a:moveTo>
                    <a:pt x="449" y="0"/>
                  </a:moveTo>
                  <a:lnTo>
                    <a:pt x="449" y="201"/>
                  </a:lnTo>
                  <a:lnTo>
                    <a:pt x="435" y="201"/>
                  </a:lnTo>
                  <a:lnTo>
                    <a:pt x="435" y="0"/>
                  </a:lnTo>
                  <a:lnTo>
                    <a:pt x="399" y="0"/>
                  </a:lnTo>
                  <a:lnTo>
                    <a:pt x="399" y="201"/>
                  </a:lnTo>
                  <a:lnTo>
                    <a:pt x="385" y="201"/>
                  </a:lnTo>
                  <a:lnTo>
                    <a:pt x="385" y="0"/>
                  </a:lnTo>
                  <a:lnTo>
                    <a:pt x="347" y="0"/>
                  </a:lnTo>
                  <a:lnTo>
                    <a:pt x="347" y="201"/>
                  </a:lnTo>
                  <a:lnTo>
                    <a:pt x="333" y="201"/>
                  </a:lnTo>
                  <a:lnTo>
                    <a:pt x="333" y="0"/>
                  </a:lnTo>
                  <a:lnTo>
                    <a:pt x="295" y="0"/>
                  </a:lnTo>
                  <a:lnTo>
                    <a:pt x="295" y="201"/>
                  </a:lnTo>
                  <a:lnTo>
                    <a:pt x="281" y="201"/>
                  </a:lnTo>
                  <a:lnTo>
                    <a:pt x="281" y="0"/>
                  </a:lnTo>
                  <a:lnTo>
                    <a:pt x="243" y="0"/>
                  </a:lnTo>
                  <a:lnTo>
                    <a:pt x="243" y="201"/>
                  </a:lnTo>
                  <a:lnTo>
                    <a:pt x="229" y="201"/>
                  </a:lnTo>
                  <a:lnTo>
                    <a:pt x="229" y="0"/>
                  </a:lnTo>
                  <a:lnTo>
                    <a:pt x="191" y="0"/>
                  </a:lnTo>
                  <a:lnTo>
                    <a:pt x="191" y="201"/>
                  </a:lnTo>
                  <a:lnTo>
                    <a:pt x="177" y="201"/>
                  </a:lnTo>
                  <a:lnTo>
                    <a:pt x="177" y="0"/>
                  </a:lnTo>
                  <a:lnTo>
                    <a:pt x="142" y="0"/>
                  </a:lnTo>
                  <a:lnTo>
                    <a:pt x="142" y="201"/>
                  </a:lnTo>
                  <a:lnTo>
                    <a:pt x="127" y="201"/>
                  </a:lnTo>
                  <a:lnTo>
                    <a:pt x="127" y="0"/>
                  </a:lnTo>
                  <a:lnTo>
                    <a:pt x="90" y="0"/>
                  </a:lnTo>
                  <a:lnTo>
                    <a:pt x="90" y="201"/>
                  </a:lnTo>
                  <a:lnTo>
                    <a:pt x="75" y="201"/>
                  </a:lnTo>
                  <a:lnTo>
                    <a:pt x="75" y="0"/>
                  </a:lnTo>
                  <a:lnTo>
                    <a:pt x="0" y="0"/>
                  </a:lnTo>
                  <a:lnTo>
                    <a:pt x="0" y="335"/>
                  </a:lnTo>
                  <a:lnTo>
                    <a:pt x="127" y="335"/>
                  </a:lnTo>
                  <a:lnTo>
                    <a:pt x="127" y="385"/>
                  </a:lnTo>
                  <a:lnTo>
                    <a:pt x="177" y="385"/>
                  </a:lnTo>
                  <a:lnTo>
                    <a:pt x="177" y="427"/>
                  </a:lnTo>
                  <a:lnTo>
                    <a:pt x="347" y="427"/>
                  </a:lnTo>
                  <a:lnTo>
                    <a:pt x="347" y="385"/>
                  </a:lnTo>
                  <a:lnTo>
                    <a:pt x="397" y="385"/>
                  </a:lnTo>
                  <a:lnTo>
                    <a:pt x="397" y="335"/>
                  </a:lnTo>
                  <a:lnTo>
                    <a:pt x="525" y="335"/>
                  </a:lnTo>
                  <a:lnTo>
                    <a:pt x="525" y="0"/>
                  </a:lnTo>
                  <a:lnTo>
                    <a:pt x="449" y="0"/>
                  </a:lnTo>
                  <a:close/>
                </a:path>
              </a:pathLst>
            </a:custGeom>
            <a:solidFill>
              <a:srgbClr val="00B2E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88" name="Freeform 274"/>
            <p:cNvSpPr>
              <a:spLocks/>
            </p:cNvSpPr>
            <p:nvPr/>
          </p:nvSpPr>
          <p:spPr bwMode="auto">
            <a:xfrm>
              <a:off x="4123" y="3224"/>
              <a:ext cx="91" cy="173"/>
            </a:xfrm>
            <a:custGeom>
              <a:avLst/>
              <a:gdLst>
                <a:gd name="T0" fmla="*/ 267558441 w 78"/>
                <a:gd name="T1" fmla="*/ 0 h 149"/>
                <a:gd name="T2" fmla="*/ 267558441 w 78"/>
                <a:gd name="T3" fmla="*/ 370315738 h 149"/>
                <a:gd name="T4" fmla="*/ 133780146 w 78"/>
                <a:gd name="T5" fmla="*/ 506211287 h 149"/>
                <a:gd name="T6" fmla="*/ 0 w 78"/>
                <a:gd name="T7" fmla="*/ 506211287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 h="149">
                  <a:moveTo>
                    <a:pt x="78" y="0"/>
                  </a:moveTo>
                  <a:cubicBezTo>
                    <a:pt x="78" y="109"/>
                    <a:pt x="78" y="109"/>
                    <a:pt x="78" y="109"/>
                  </a:cubicBezTo>
                  <a:cubicBezTo>
                    <a:pt x="78" y="131"/>
                    <a:pt x="60" y="149"/>
                    <a:pt x="39" y="149"/>
                  </a:cubicBezTo>
                  <a:cubicBezTo>
                    <a:pt x="18" y="149"/>
                    <a:pt x="0" y="149"/>
                    <a:pt x="0" y="149"/>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89" name="Freeform 281"/>
            <p:cNvSpPr>
              <a:spLocks/>
            </p:cNvSpPr>
            <p:nvPr/>
          </p:nvSpPr>
          <p:spPr bwMode="auto">
            <a:xfrm>
              <a:off x="3875" y="3154"/>
              <a:ext cx="1484" cy="243"/>
            </a:xfrm>
            <a:custGeom>
              <a:avLst/>
              <a:gdLst>
                <a:gd name="T0" fmla="*/ 0 w 1280"/>
                <a:gd name="T1" fmla="*/ 0 h 210"/>
                <a:gd name="T2" fmla="*/ 240510199 w 1280"/>
                <a:gd name="T3" fmla="*/ 0 h 210"/>
                <a:gd name="T4" fmla="*/ 376008384 w 1280"/>
                <a:gd name="T5" fmla="*/ 134976287 h 210"/>
                <a:gd name="T6" fmla="*/ 376008384 w 1280"/>
                <a:gd name="T7" fmla="*/ 573653811 h 210"/>
                <a:gd name="T8" fmla="*/ 511508410 w 1280"/>
                <a:gd name="T9" fmla="*/ 708630098 h 210"/>
                <a:gd name="T10" fmla="*/ 2147483646 w 1280"/>
                <a:gd name="T11" fmla="*/ 708630098 h 210"/>
                <a:gd name="T12" fmla="*/ 2147483646 w 1280"/>
                <a:gd name="T13" fmla="*/ 573653811 h 210"/>
                <a:gd name="T14" fmla="*/ 2147483646 w 1280"/>
                <a:gd name="T15" fmla="*/ 327319057 h 2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0" h="210">
                  <a:moveTo>
                    <a:pt x="0" y="0"/>
                  </a:moveTo>
                  <a:cubicBezTo>
                    <a:pt x="71" y="0"/>
                    <a:pt x="71" y="0"/>
                    <a:pt x="71" y="0"/>
                  </a:cubicBezTo>
                  <a:cubicBezTo>
                    <a:pt x="93" y="0"/>
                    <a:pt x="111" y="18"/>
                    <a:pt x="111" y="40"/>
                  </a:cubicBezTo>
                  <a:cubicBezTo>
                    <a:pt x="111" y="170"/>
                    <a:pt x="111" y="170"/>
                    <a:pt x="111" y="170"/>
                  </a:cubicBezTo>
                  <a:cubicBezTo>
                    <a:pt x="111" y="192"/>
                    <a:pt x="129" y="210"/>
                    <a:pt x="151" y="210"/>
                  </a:cubicBezTo>
                  <a:cubicBezTo>
                    <a:pt x="1240" y="210"/>
                    <a:pt x="1240" y="210"/>
                    <a:pt x="1240" y="210"/>
                  </a:cubicBezTo>
                  <a:cubicBezTo>
                    <a:pt x="1262" y="210"/>
                    <a:pt x="1280" y="192"/>
                    <a:pt x="1280" y="170"/>
                  </a:cubicBezTo>
                  <a:cubicBezTo>
                    <a:pt x="1280" y="97"/>
                    <a:pt x="1280" y="97"/>
                    <a:pt x="1280" y="97"/>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90" name="Freeform 282"/>
            <p:cNvSpPr>
              <a:spLocks/>
            </p:cNvSpPr>
            <p:nvPr/>
          </p:nvSpPr>
          <p:spPr bwMode="auto">
            <a:xfrm>
              <a:off x="4124" y="3397"/>
              <a:ext cx="90" cy="174"/>
            </a:xfrm>
            <a:custGeom>
              <a:avLst/>
              <a:gdLst>
                <a:gd name="T0" fmla="*/ 265107346 w 77"/>
                <a:gd name="T1" fmla="*/ 508668338 h 150"/>
                <a:gd name="T2" fmla="*/ 265107346 w 77"/>
                <a:gd name="T3" fmla="*/ 135644890 h 150"/>
                <a:gd name="T4" fmla="*/ 130832679 w 77"/>
                <a:gd name="T5" fmla="*/ 0 h 150"/>
                <a:gd name="T6" fmla="*/ 0 w 77"/>
                <a:gd name="T7" fmla="*/ 0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 h="150">
                  <a:moveTo>
                    <a:pt x="77" y="150"/>
                  </a:moveTo>
                  <a:cubicBezTo>
                    <a:pt x="77" y="40"/>
                    <a:pt x="77" y="40"/>
                    <a:pt x="77" y="40"/>
                  </a:cubicBezTo>
                  <a:cubicBezTo>
                    <a:pt x="77" y="18"/>
                    <a:pt x="60" y="0"/>
                    <a:pt x="38" y="0"/>
                  </a:cubicBezTo>
                  <a:cubicBezTo>
                    <a:pt x="17" y="0"/>
                    <a:pt x="0" y="0"/>
                    <a:pt x="0" y="0"/>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91" name="Freeform 283"/>
            <p:cNvSpPr>
              <a:spLocks/>
            </p:cNvSpPr>
            <p:nvPr/>
          </p:nvSpPr>
          <p:spPr bwMode="auto">
            <a:xfrm>
              <a:off x="4420" y="3224"/>
              <a:ext cx="90" cy="173"/>
            </a:xfrm>
            <a:custGeom>
              <a:avLst/>
              <a:gdLst>
                <a:gd name="T0" fmla="*/ 261708534 w 78"/>
                <a:gd name="T1" fmla="*/ 0 h 149"/>
                <a:gd name="T2" fmla="*/ 261708534 w 78"/>
                <a:gd name="T3" fmla="*/ 370315738 h 149"/>
                <a:gd name="T4" fmla="*/ 130855183 w 78"/>
                <a:gd name="T5" fmla="*/ 506211287 h 149"/>
                <a:gd name="T6" fmla="*/ 0 w 78"/>
                <a:gd name="T7" fmla="*/ 506211287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 h="149">
                  <a:moveTo>
                    <a:pt x="78" y="0"/>
                  </a:moveTo>
                  <a:cubicBezTo>
                    <a:pt x="78" y="109"/>
                    <a:pt x="78" y="109"/>
                    <a:pt x="78" y="109"/>
                  </a:cubicBezTo>
                  <a:cubicBezTo>
                    <a:pt x="78" y="131"/>
                    <a:pt x="60" y="149"/>
                    <a:pt x="39" y="149"/>
                  </a:cubicBezTo>
                  <a:cubicBezTo>
                    <a:pt x="18" y="149"/>
                    <a:pt x="0" y="149"/>
                    <a:pt x="0" y="149"/>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92" name="Freeform 284"/>
            <p:cNvSpPr>
              <a:spLocks/>
            </p:cNvSpPr>
            <p:nvPr/>
          </p:nvSpPr>
          <p:spPr bwMode="auto">
            <a:xfrm>
              <a:off x="4421" y="3397"/>
              <a:ext cx="89" cy="174"/>
            </a:xfrm>
            <a:custGeom>
              <a:avLst/>
              <a:gdLst>
                <a:gd name="T0" fmla="*/ 259250636 w 77"/>
                <a:gd name="T1" fmla="*/ 508668338 h 150"/>
                <a:gd name="T2" fmla="*/ 259250636 w 77"/>
                <a:gd name="T3" fmla="*/ 135644890 h 150"/>
                <a:gd name="T4" fmla="*/ 127942706 w 77"/>
                <a:gd name="T5" fmla="*/ 0 h 150"/>
                <a:gd name="T6" fmla="*/ 0 w 77"/>
                <a:gd name="T7" fmla="*/ 0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 h="150">
                  <a:moveTo>
                    <a:pt x="77" y="150"/>
                  </a:moveTo>
                  <a:cubicBezTo>
                    <a:pt x="77" y="40"/>
                    <a:pt x="77" y="40"/>
                    <a:pt x="77" y="40"/>
                  </a:cubicBezTo>
                  <a:cubicBezTo>
                    <a:pt x="77" y="18"/>
                    <a:pt x="60" y="0"/>
                    <a:pt x="38" y="0"/>
                  </a:cubicBezTo>
                  <a:cubicBezTo>
                    <a:pt x="17" y="0"/>
                    <a:pt x="0" y="0"/>
                    <a:pt x="0" y="0"/>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93" name="Freeform 285"/>
            <p:cNvSpPr>
              <a:spLocks/>
            </p:cNvSpPr>
            <p:nvPr/>
          </p:nvSpPr>
          <p:spPr bwMode="auto">
            <a:xfrm>
              <a:off x="4698" y="3224"/>
              <a:ext cx="90" cy="173"/>
            </a:xfrm>
            <a:custGeom>
              <a:avLst/>
              <a:gdLst>
                <a:gd name="T0" fmla="*/ 261708534 w 78"/>
                <a:gd name="T1" fmla="*/ 0 h 149"/>
                <a:gd name="T2" fmla="*/ 261708534 w 78"/>
                <a:gd name="T3" fmla="*/ 370315738 h 149"/>
                <a:gd name="T4" fmla="*/ 130855183 w 78"/>
                <a:gd name="T5" fmla="*/ 506211287 h 149"/>
                <a:gd name="T6" fmla="*/ 0 w 78"/>
                <a:gd name="T7" fmla="*/ 506211287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 h="149">
                  <a:moveTo>
                    <a:pt x="78" y="0"/>
                  </a:moveTo>
                  <a:cubicBezTo>
                    <a:pt x="78" y="109"/>
                    <a:pt x="78" y="109"/>
                    <a:pt x="78" y="109"/>
                  </a:cubicBezTo>
                  <a:cubicBezTo>
                    <a:pt x="78" y="131"/>
                    <a:pt x="60" y="149"/>
                    <a:pt x="39" y="149"/>
                  </a:cubicBezTo>
                  <a:cubicBezTo>
                    <a:pt x="18" y="149"/>
                    <a:pt x="0" y="149"/>
                    <a:pt x="0" y="149"/>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94" name="Freeform 286"/>
            <p:cNvSpPr>
              <a:spLocks/>
            </p:cNvSpPr>
            <p:nvPr/>
          </p:nvSpPr>
          <p:spPr bwMode="auto">
            <a:xfrm>
              <a:off x="4699" y="3397"/>
              <a:ext cx="89" cy="174"/>
            </a:xfrm>
            <a:custGeom>
              <a:avLst/>
              <a:gdLst>
                <a:gd name="T0" fmla="*/ 259250636 w 77"/>
                <a:gd name="T1" fmla="*/ 508668338 h 150"/>
                <a:gd name="T2" fmla="*/ 259250636 w 77"/>
                <a:gd name="T3" fmla="*/ 135644890 h 150"/>
                <a:gd name="T4" fmla="*/ 127942706 w 77"/>
                <a:gd name="T5" fmla="*/ 0 h 150"/>
                <a:gd name="T6" fmla="*/ 0 w 77"/>
                <a:gd name="T7" fmla="*/ 0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 h="150">
                  <a:moveTo>
                    <a:pt x="77" y="150"/>
                  </a:moveTo>
                  <a:cubicBezTo>
                    <a:pt x="77" y="40"/>
                    <a:pt x="77" y="40"/>
                    <a:pt x="77" y="40"/>
                  </a:cubicBezTo>
                  <a:cubicBezTo>
                    <a:pt x="77" y="18"/>
                    <a:pt x="60" y="0"/>
                    <a:pt x="38" y="0"/>
                  </a:cubicBezTo>
                  <a:cubicBezTo>
                    <a:pt x="17" y="0"/>
                    <a:pt x="0" y="0"/>
                    <a:pt x="0" y="0"/>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95" name="Group 318"/>
            <p:cNvGrpSpPr>
              <a:grpSpLocks noChangeAspect="1"/>
            </p:cNvGrpSpPr>
            <p:nvPr/>
          </p:nvGrpSpPr>
          <p:grpSpPr bwMode="auto">
            <a:xfrm>
              <a:off x="4419" y="3502"/>
              <a:ext cx="196" cy="198"/>
              <a:chOff x="4350" y="1968"/>
              <a:chExt cx="188" cy="190"/>
            </a:xfrm>
          </p:grpSpPr>
          <p:sp>
            <p:nvSpPr>
              <p:cNvPr id="152" name="Rectangle 289"/>
              <p:cNvSpPr>
                <a:spLocks noChangeAspect="1" noChangeArrowheads="1"/>
              </p:cNvSpPr>
              <p:nvPr/>
            </p:nvSpPr>
            <p:spPr bwMode="auto">
              <a:xfrm>
                <a:off x="4350" y="1968"/>
                <a:ext cx="188" cy="19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53" name="Freeform 290"/>
              <p:cNvSpPr>
                <a:spLocks noChangeAspect="1" noEditPoints="1"/>
              </p:cNvSpPr>
              <p:nvPr/>
            </p:nvSpPr>
            <p:spPr bwMode="auto">
              <a:xfrm>
                <a:off x="4404" y="2009"/>
                <a:ext cx="79" cy="108"/>
              </a:xfrm>
              <a:custGeom>
                <a:avLst/>
                <a:gdLst>
                  <a:gd name="T0" fmla="*/ 22 w 68"/>
                  <a:gd name="T1" fmla="*/ 35 h 93"/>
                  <a:gd name="T2" fmla="*/ 46 w 68"/>
                  <a:gd name="T3" fmla="*/ 10 h 93"/>
                  <a:gd name="T4" fmla="*/ 70 w 68"/>
                  <a:gd name="T5" fmla="*/ 35 h 93"/>
                  <a:gd name="T6" fmla="*/ 70 w 68"/>
                  <a:gd name="T7" fmla="*/ 45 h 93"/>
                  <a:gd name="T8" fmla="*/ 22 w 68"/>
                  <a:gd name="T9" fmla="*/ 45 h 93"/>
                  <a:gd name="T10" fmla="*/ 22 w 68"/>
                  <a:gd name="T11" fmla="*/ 35 h 93"/>
                  <a:gd name="T12" fmla="*/ 81 w 68"/>
                  <a:gd name="T13" fmla="*/ 45 h 93"/>
                  <a:gd name="T14" fmla="*/ 81 w 68"/>
                  <a:gd name="T15" fmla="*/ 35 h 93"/>
                  <a:gd name="T16" fmla="*/ 46 w 68"/>
                  <a:gd name="T17" fmla="*/ 0 h 93"/>
                  <a:gd name="T18" fmla="*/ 10 w 68"/>
                  <a:gd name="T19" fmla="*/ 35 h 93"/>
                  <a:gd name="T20" fmla="*/ 10 w 68"/>
                  <a:gd name="T21" fmla="*/ 45 h 93"/>
                  <a:gd name="T22" fmla="*/ 0 w 68"/>
                  <a:gd name="T23" fmla="*/ 45 h 93"/>
                  <a:gd name="T24" fmla="*/ 0 w 68"/>
                  <a:gd name="T25" fmla="*/ 125 h 93"/>
                  <a:gd name="T26" fmla="*/ 92 w 68"/>
                  <a:gd name="T27" fmla="*/ 125 h 93"/>
                  <a:gd name="T28" fmla="*/ 92 w 68"/>
                  <a:gd name="T29" fmla="*/ 45 h 93"/>
                  <a:gd name="T30" fmla="*/ 81 w 68"/>
                  <a:gd name="T31" fmla="*/ 45 h 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 h="93">
                    <a:moveTo>
                      <a:pt x="16" y="26"/>
                    </a:moveTo>
                    <a:cubicBezTo>
                      <a:pt x="16" y="15"/>
                      <a:pt x="23" y="8"/>
                      <a:pt x="34" y="8"/>
                    </a:cubicBezTo>
                    <a:cubicBezTo>
                      <a:pt x="45" y="8"/>
                      <a:pt x="52" y="15"/>
                      <a:pt x="52" y="26"/>
                    </a:cubicBezTo>
                    <a:cubicBezTo>
                      <a:pt x="52" y="26"/>
                      <a:pt x="52" y="30"/>
                      <a:pt x="52" y="34"/>
                    </a:cubicBezTo>
                    <a:cubicBezTo>
                      <a:pt x="16" y="34"/>
                      <a:pt x="16" y="34"/>
                      <a:pt x="16" y="34"/>
                    </a:cubicBezTo>
                    <a:cubicBezTo>
                      <a:pt x="16" y="30"/>
                      <a:pt x="16" y="26"/>
                      <a:pt x="16" y="26"/>
                    </a:cubicBezTo>
                    <a:moveTo>
                      <a:pt x="60" y="34"/>
                    </a:moveTo>
                    <a:cubicBezTo>
                      <a:pt x="60" y="26"/>
                      <a:pt x="60" y="26"/>
                      <a:pt x="60" y="26"/>
                    </a:cubicBezTo>
                    <a:cubicBezTo>
                      <a:pt x="59" y="12"/>
                      <a:pt x="48" y="0"/>
                      <a:pt x="34" y="0"/>
                    </a:cubicBezTo>
                    <a:cubicBezTo>
                      <a:pt x="20" y="0"/>
                      <a:pt x="8" y="11"/>
                      <a:pt x="8" y="26"/>
                    </a:cubicBezTo>
                    <a:cubicBezTo>
                      <a:pt x="8" y="34"/>
                      <a:pt x="8" y="34"/>
                      <a:pt x="8" y="34"/>
                    </a:cubicBezTo>
                    <a:cubicBezTo>
                      <a:pt x="0" y="34"/>
                      <a:pt x="0" y="34"/>
                      <a:pt x="0" y="34"/>
                    </a:cubicBezTo>
                    <a:cubicBezTo>
                      <a:pt x="0" y="93"/>
                      <a:pt x="0" y="93"/>
                      <a:pt x="0" y="93"/>
                    </a:cubicBezTo>
                    <a:cubicBezTo>
                      <a:pt x="68" y="93"/>
                      <a:pt x="68" y="93"/>
                      <a:pt x="68" y="93"/>
                    </a:cubicBezTo>
                    <a:cubicBezTo>
                      <a:pt x="68" y="34"/>
                      <a:pt x="68" y="34"/>
                      <a:pt x="68" y="34"/>
                    </a:cubicBezTo>
                    <a:lnTo>
                      <a:pt x="60" y="34"/>
                    </a:lnTo>
                    <a:close/>
                  </a:path>
                </a:pathLst>
              </a:cu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96" name="Rectangle 291"/>
            <p:cNvSpPr>
              <a:spLocks noChangeAspect="1" noChangeArrowheads="1"/>
            </p:cNvSpPr>
            <p:nvPr/>
          </p:nvSpPr>
          <p:spPr bwMode="auto">
            <a:xfrm>
              <a:off x="4704" y="3504"/>
              <a:ext cx="196" cy="1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97" name="Freeform 292"/>
            <p:cNvSpPr>
              <a:spLocks noChangeAspect="1"/>
            </p:cNvSpPr>
            <p:nvPr/>
          </p:nvSpPr>
          <p:spPr bwMode="auto">
            <a:xfrm>
              <a:off x="4733" y="3571"/>
              <a:ext cx="28" cy="61"/>
            </a:xfrm>
            <a:custGeom>
              <a:avLst/>
              <a:gdLst>
                <a:gd name="T0" fmla="*/ 9 w 56"/>
                <a:gd name="T1" fmla="*/ 25 h 120"/>
                <a:gd name="T2" fmla="*/ 13 w 56"/>
                <a:gd name="T3" fmla="*/ 25 h 120"/>
                <a:gd name="T4" fmla="*/ 13 w 56"/>
                <a:gd name="T5" fmla="*/ 29 h 120"/>
                <a:gd name="T6" fmla="*/ 1 w 56"/>
                <a:gd name="T7" fmla="*/ 29 h 120"/>
                <a:gd name="T8" fmla="*/ 1 w 56"/>
                <a:gd name="T9" fmla="*/ 25 h 120"/>
                <a:gd name="T10" fmla="*/ 4 w 56"/>
                <a:gd name="T11" fmla="*/ 25 h 120"/>
                <a:gd name="T12" fmla="*/ 4 w 56"/>
                <a:gd name="T13" fmla="*/ 4 h 120"/>
                <a:gd name="T14" fmla="*/ 0 w 56"/>
                <a:gd name="T15" fmla="*/ 4 h 120"/>
                <a:gd name="T16" fmla="*/ 0 w 56"/>
                <a:gd name="T17" fmla="*/ 0 h 120"/>
                <a:gd name="T18" fmla="*/ 9 w 56"/>
                <a:gd name="T19" fmla="*/ 0 h 120"/>
                <a:gd name="T20" fmla="*/ 9 w 56"/>
                <a:gd name="T21" fmla="*/ 25 h 1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120">
                  <a:moveTo>
                    <a:pt x="40" y="101"/>
                  </a:moveTo>
                  <a:lnTo>
                    <a:pt x="56" y="101"/>
                  </a:lnTo>
                  <a:lnTo>
                    <a:pt x="56" y="120"/>
                  </a:lnTo>
                  <a:lnTo>
                    <a:pt x="4" y="120"/>
                  </a:lnTo>
                  <a:lnTo>
                    <a:pt x="4" y="101"/>
                  </a:lnTo>
                  <a:lnTo>
                    <a:pt x="19" y="101"/>
                  </a:lnTo>
                  <a:lnTo>
                    <a:pt x="19" y="19"/>
                  </a:lnTo>
                  <a:lnTo>
                    <a:pt x="0" y="19"/>
                  </a:lnTo>
                  <a:lnTo>
                    <a:pt x="0" y="0"/>
                  </a:lnTo>
                  <a:lnTo>
                    <a:pt x="40" y="0"/>
                  </a:lnTo>
                  <a:lnTo>
                    <a:pt x="40" y="101"/>
                  </a:lnTo>
                  <a:close/>
                </a:path>
              </a:pathLst>
            </a:cu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98" name="Freeform 293"/>
            <p:cNvSpPr>
              <a:spLocks noChangeAspect="1"/>
            </p:cNvSpPr>
            <p:nvPr/>
          </p:nvSpPr>
          <p:spPr bwMode="auto">
            <a:xfrm>
              <a:off x="4768" y="3569"/>
              <a:ext cx="41" cy="63"/>
            </a:xfrm>
            <a:custGeom>
              <a:avLst/>
              <a:gdLst>
                <a:gd name="T0" fmla="*/ 47 w 34"/>
                <a:gd name="T1" fmla="*/ 54 h 52"/>
                <a:gd name="T2" fmla="*/ 47 w 34"/>
                <a:gd name="T3" fmla="*/ 72 h 52"/>
                <a:gd name="T4" fmla="*/ 0 w 34"/>
                <a:gd name="T5" fmla="*/ 72 h 52"/>
                <a:gd name="T6" fmla="*/ 0 w 34"/>
                <a:gd name="T7" fmla="*/ 61 h 52"/>
                <a:gd name="T8" fmla="*/ 26 w 34"/>
                <a:gd name="T9" fmla="*/ 36 h 52"/>
                <a:gd name="T10" fmla="*/ 34 w 34"/>
                <a:gd name="T11" fmla="*/ 23 h 52"/>
                <a:gd name="T12" fmla="*/ 24 w 34"/>
                <a:gd name="T13" fmla="*/ 13 h 52"/>
                <a:gd name="T14" fmla="*/ 13 w 34"/>
                <a:gd name="T15" fmla="*/ 25 h 52"/>
                <a:gd name="T16" fmla="*/ 0 w 34"/>
                <a:gd name="T17" fmla="*/ 25 h 52"/>
                <a:gd name="T18" fmla="*/ 25 w 34"/>
                <a:gd name="T19" fmla="*/ 0 h 52"/>
                <a:gd name="T20" fmla="*/ 47 w 34"/>
                <a:gd name="T21" fmla="*/ 22 h 52"/>
                <a:gd name="T22" fmla="*/ 34 w 34"/>
                <a:gd name="T23" fmla="*/ 46 h 52"/>
                <a:gd name="T24" fmla="*/ 16 w 34"/>
                <a:gd name="T25" fmla="*/ 61 h 52"/>
                <a:gd name="T26" fmla="*/ 36 w 34"/>
                <a:gd name="T27" fmla="*/ 61 h 52"/>
                <a:gd name="T28" fmla="*/ 36 w 34"/>
                <a:gd name="T29" fmla="*/ 54 h 52"/>
                <a:gd name="T30" fmla="*/ 47 w 34"/>
                <a:gd name="T31" fmla="*/ 54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 h="52">
                  <a:moveTo>
                    <a:pt x="34" y="39"/>
                  </a:moveTo>
                  <a:cubicBezTo>
                    <a:pt x="34" y="52"/>
                    <a:pt x="34" y="52"/>
                    <a:pt x="34" y="52"/>
                  </a:cubicBezTo>
                  <a:cubicBezTo>
                    <a:pt x="0" y="52"/>
                    <a:pt x="0" y="52"/>
                    <a:pt x="0" y="52"/>
                  </a:cubicBezTo>
                  <a:cubicBezTo>
                    <a:pt x="0" y="44"/>
                    <a:pt x="0" y="44"/>
                    <a:pt x="0" y="44"/>
                  </a:cubicBezTo>
                  <a:cubicBezTo>
                    <a:pt x="19" y="26"/>
                    <a:pt x="19" y="26"/>
                    <a:pt x="19" y="26"/>
                  </a:cubicBezTo>
                  <a:cubicBezTo>
                    <a:pt x="21" y="24"/>
                    <a:pt x="25" y="21"/>
                    <a:pt x="25" y="17"/>
                  </a:cubicBezTo>
                  <a:cubicBezTo>
                    <a:pt x="25" y="12"/>
                    <a:pt x="21" y="9"/>
                    <a:pt x="17" y="9"/>
                  </a:cubicBezTo>
                  <a:cubicBezTo>
                    <a:pt x="12" y="9"/>
                    <a:pt x="9" y="13"/>
                    <a:pt x="9" y="18"/>
                  </a:cubicBezTo>
                  <a:cubicBezTo>
                    <a:pt x="0" y="18"/>
                    <a:pt x="0" y="18"/>
                    <a:pt x="0" y="18"/>
                  </a:cubicBezTo>
                  <a:cubicBezTo>
                    <a:pt x="0" y="7"/>
                    <a:pt x="7" y="0"/>
                    <a:pt x="18" y="0"/>
                  </a:cubicBezTo>
                  <a:cubicBezTo>
                    <a:pt x="27" y="0"/>
                    <a:pt x="34" y="7"/>
                    <a:pt x="34" y="16"/>
                  </a:cubicBezTo>
                  <a:cubicBezTo>
                    <a:pt x="34" y="24"/>
                    <a:pt x="30" y="28"/>
                    <a:pt x="25" y="33"/>
                  </a:cubicBezTo>
                  <a:cubicBezTo>
                    <a:pt x="12" y="44"/>
                    <a:pt x="12" y="44"/>
                    <a:pt x="12" y="44"/>
                  </a:cubicBezTo>
                  <a:cubicBezTo>
                    <a:pt x="26" y="44"/>
                    <a:pt x="26" y="44"/>
                    <a:pt x="26" y="44"/>
                  </a:cubicBezTo>
                  <a:cubicBezTo>
                    <a:pt x="26" y="39"/>
                    <a:pt x="26" y="39"/>
                    <a:pt x="26" y="39"/>
                  </a:cubicBezTo>
                  <a:lnTo>
                    <a:pt x="34" y="39"/>
                  </a:lnTo>
                  <a:close/>
                </a:path>
              </a:pathLst>
            </a:cu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99" name="Freeform 294"/>
            <p:cNvSpPr>
              <a:spLocks noChangeAspect="1"/>
            </p:cNvSpPr>
            <p:nvPr/>
          </p:nvSpPr>
          <p:spPr bwMode="auto">
            <a:xfrm>
              <a:off x="4815" y="3571"/>
              <a:ext cx="41" cy="61"/>
            </a:xfrm>
            <a:custGeom>
              <a:avLst/>
              <a:gdLst>
                <a:gd name="T0" fmla="*/ 20 w 81"/>
                <a:gd name="T1" fmla="*/ 0 h 120"/>
                <a:gd name="T2" fmla="*/ 20 w 81"/>
                <a:gd name="T3" fmla="*/ 4 h 120"/>
                <a:gd name="T4" fmla="*/ 9 w 81"/>
                <a:gd name="T5" fmla="*/ 29 h 120"/>
                <a:gd name="T6" fmla="*/ 3 w 81"/>
                <a:gd name="T7" fmla="*/ 29 h 120"/>
                <a:gd name="T8" fmla="*/ 14 w 81"/>
                <a:gd name="T9" fmla="*/ 4 h 120"/>
                <a:gd name="T10" fmla="*/ 6 w 81"/>
                <a:gd name="T11" fmla="*/ 4 h 120"/>
                <a:gd name="T12" fmla="*/ 6 w 81"/>
                <a:gd name="T13" fmla="*/ 9 h 120"/>
                <a:gd name="T14" fmla="*/ 0 w 81"/>
                <a:gd name="T15" fmla="*/ 9 h 120"/>
                <a:gd name="T16" fmla="*/ 0 w 81"/>
                <a:gd name="T17" fmla="*/ 0 h 120"/>
                <a:gd name="T18" fmla="*/ 20 w 81"/>
                <a:gd name="T19" fmla="*/ 0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120">
                  <a:moveTo>
                    <a:pt x="81" y="0"/>
                  </a:moveTo>
                  <a:lnTo>
                    <a:pt x="81" y="19"/>
                  </a:lnTo>
                  <a:lnTo>
                    <a:pt x="36" y="120"/>
                  </a:lnTo>
                  <a:lnTo>
                    <a:pt x="12" y="120"/>
                  </a:lnTo>
                  <a:lnTo>
                    <a:pt x="59" y="19"/>
                  </a:lnTo>
                  <a:lnTo>
                    <a:pt x="24" y="19"/>
                  </a:lnTo>
                  <a:lnTo>
                    <a:pt x="24" y="38"/>
                  </a:lnTo>
                  <a:lnTo>
                    <a:pt x="0" y="38"/>
                  </a:lnTo>
                  <a:lnTo>
                    <a:pt x="0" y="0"/>
                  </a:lnTo>
                  <a:lnTo>
                    <a:pt x="81" y="0"/>
                  </a:lnTo>
                  <a:close/>
                </a:path>
              </a:pathLst>
            </a:cu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00" name="Rectangle 295"/>
            <p:cNvSpPr>
              <a:spLocks noChangeAspect="1" noChangeArrowheads="1"/>
            </p:cNvSpPr>
            <p:nvPr/>
          </p:nvSpPr>
          <p:spPr bwMode="auto">
            <a:xfrm>
              <a:off x="4852" y="3620"/>
              <a:ext cx="12" cy="12"/>
            </a:xfrm>
            <a:prstGeom prst="rect">
              <a:avLst/>
            </a:prstGeom>
            <a:solidFill>
              <a:srgbClr val="83D1F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83D1F5"/>
                </a:solidFill>
                <a:effectLst/>
                <a:uLnTx/>
                <a:uFillTx/>
                <a:latin typeface="Meiryo" charset="-128"/>
                <a:ea typeface="Meiryo" charset="-128"/>
                <a:cs typeface="Meiryo" charset="-128"/>
              </a:endParaRPr>
            </a:p>
          </p:txBody>
        </p:sp>
        <p:sp>
          <p:nvSpPr>
            <p:cNvPr id="101" name="Freeform 296"/>
            <p:cNvSpPr>
              <a:spLocks/>
            </p:cNvSpPr>
            <p:nvPr/>
          </p:nvSpPr>
          <p:spPr bwMode="auto">
            <a:xfrm>
              <a:off x="4688" y="3179"/>
              <a:ext cx="193" cy="62"/>
            </a:xfrm>
            <a:custGeom>
              <a:avLst/>
              <a:gdLst>
                <a:gd name="T0" fmla="*/ 0 w 166"/>
                <a:gd name="T1" fmla="*/ 3448589 h 53"/>
                <a:gd name="T2" fmla="*/ 0 w 166"/>
                <a:gd name="T3" fmla="*/ 141397726 h 53"/>
                <a:gd name="T4" fmla="*/ 279343733 w 166"/>
                <a:gd name="T5" fmla="*/ 182782653 h 53"/>
                <a:gd name="T6" fmla="*/ 558687466 w 166"/>
                <a:gd name="T7" fmla="*/ 141397726 h 53"/>
                <a:gd name="T8" fmla="*/ 565499962 w 166"/>
                <a:gd name="T9" fmla="*/ 141397726 h 53"/>
                <a:gd name="T10" fmla="*/ 565499962 w 166"/>
                <a:gd name="T11" fmla="*/ 0 h 53"/>
                <a:gd name="T12" fmla="*/ 282750904 w 166"/>
                <a:gd name="T13" fmla="*/ 41384927 h 53"/>
                <a:gd name="T14" fmla="*/ 0 w 166"/>
                <a:gd name="T15" fmla="*/ 3448589 h 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6" h="53">
                  <a:moveTo>
                    <a:pt x="0" y="1"/>
                  </a:moveTo>
                  <a:cubicBezTo>
                    <a:pt x="0" y="41"/>
                    <a:pt x="0" y="41"/>
                    <a:pt x="0" y="41"/>
                  </a:cubicBezTo>
                  <a:cubicBezTo>
                    <a:pt x="3" y="45"/>
                    <a:pt x="32" y="53"/>
                    <a:pt x="82" y="53"/>
                  </a:cubicBezTo>
                  <a:cubicBezTo>
                    <a:pt x="133" y="53"/>
                    <a:pt x="162" y="45"/>
                    <a:pt x="164" y="41"/>
                  </a:cubicBezTo>
                  <a:cubicBezTo>
                    <a:pt x="166" y="41"/>
                    <a:pt x="166" y="41"/>
                    <a:pt x="166" y="41"/>
                  </a:cubicBezTo>
                  <a:cubicBezTo>
                    <a:pt x="166" y="0"/>
                    <a:pt x="166" y="0"/>
                    <a:pt x="166" y="0"/>
                  </a:cubicBezTo>
                  <a:cubicBezTo>
                    <a:pt x="145" y="12"/>
                    <a:pt x="86" y="12"/>
                    <a:pt x="83" y="12"/>
                  </a:cubicBezTo>
                  <a:cubicBezTo>
                    <a:pt x="80" y="12"/>
                    <a:pt x="22" y="12"/>
                    <a:pt x="0"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02" name="Freeform 297"/>
            <p:cNvSpPr>
              <a:spLocks/>
            </p:cNvSpPr>
            <p:nvPr/>
          </p:nvSpPr>
          <p:spPr bwMode="auto">
            <a:xfrm>
              <a:off x="4688" y="3123"/>
              <a:ext cx="193" cy="61"/>
            </a:xfrm>
            <a:custGeom>
              <a:avLst/>
              <a:gdLst>
                <a:gd name="T0" fmla="*/ 0 w 166"/>
                <a:gd name="T1" fmla="*/ 0 h 52"/>
                <a:gd name="T2" fmla="*/ 0 w 166"/>
                <a:gd name="T3" fmla="*/ 138722297 h 52"/>
                <a:gd name="T4" fmla="*/ 3407171 w 166"/>
                <a:gd name="T5" fmla="*/ 138722297 h 52"/>
                <a:gd name="T6" fmla="*/ 282750904 w 166"/>
                <a:gd name="T7" fmla="*/ 180338428 h 52"/>
                <a:gd name="T8" fmla="*/ 562092791 w 166"/>
                <a:gd name="T9" fmla="*/ 135254752 h 52"/>
                <a:gd name="T10" fmla="*/ 565499962 w 166"/>
                <a:gd name="T11" fmla="*/ 135254752 h 52"/>
                <a:gd name="T12" fmla="*/ 565499962 w 166"/>
                <a:gd name="T13" fmla="*/ 0 h 52"/>
                <a:gd name="T14" fmla="*/ 282750904 w 166"/>
                <a:gd name="T15" fmla="*/ 45085538 h 52"/>
                <a:gd name="T16" fmla="*/ 0 w 166"/>
                <a:gd name="T17" fmla="*/ 0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6" h="52">
                  <a:moveTo>
                    <a:pt x="0" y="0"/>
                  </a:moveTo>
                  <a:cubicBezTo>
                    <a:pt x="0" y="40"/>
                    <a:pt x="0" y="40"/>
                    <a:pt x="0" y="40"/>
                  </a:cubicBezTo>
                  <a:cubicBezTo>
                    <a:pt x="1" y="40"/>
                    <a:pt x="1" y="40"/>
                    <a:pt x="1" y="40"/>
                  </a:cubicBezTo>
                  <a:cubicBezTo>
                    <a:pt x="3" y="44"/>
                    <a:pt x="32" y="52"/>
                    <a:pt x="83" y="52"/>
                  </a:cubicBezTo>
                  <a:cubicBezTo>
                    <a:pt x="133" y="52"/>
                    <a:pt x="163" y="44"/>
                    <a:pt x="165" y="39"/>
                  </a:cubicBezTo>
                  <a:cubicBezTo>
                    <a:pt x="166" y="39"/>
                    <a:pt x="166" y="39"/>
                    <a:pt x="166" y="39"/>
                  </a:cubicBezTo>
                  <a:cubicBezTo>
                    <a:pt x="166" y="0"/>
                    <a:pt x="166" y="0"/>
                    <a:pt x="166" y="0"/>
                  </a:cubicBezTo>
                  <a:cubicBezTo>
                    <a:pt x="149" y="13"/>
                    <a:pt x="86" y="13"/>
                    <a:pt x="83" y="13"/>
                  </a:cubicBezTo>
                  <a:cubicBezTo>
                    <a:pt x="80" y="13"/>
                    <a:pt x="17" y="13"/>
                    <a:pt x="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03" name="Oval 298"/>
            <p:cNvSpPr>
              <a:spLocks noChangeArrowheads="1"/>
            </p:cNvSpPr>
            <p:nvPr/>
          </p:nvSpPr>
          <p:spPr bwMode="auto">
            <a:xfrm>
              <a:off x="4688" y="3091"/>
              <a:ext cx="193"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04" name="Freeform 299"/>
            <p:cNvSpPr>
              <a:spLocks/>
            </p:cNvSpPr>
            <p:nvPr/>
          </p:nvSpPr>
          <p:spPr bwMode="auto">
            <a:xfrm>
              <a:off x="4688" y="3236"/>
              <a:ext cx="193" cy="57"/>
            </a:xfrm>
            <a:custGeom>
              <a:avLst/>
              <a:gdLst>
                <a:gd name="T0" fmla="*/ 279343733 w 166"/>
                <a:gd name="T1" fmla="*/ 40922284 h 49"/>
                <a:gd name="T2" fmla="*/ 0 w 166"/>
                <a:gd name="T3" fmla="*/ 3410806 h 49"/>
                <a:gd name="T4" fmla="*/ 0 w 166"/>
                <a:gd name="T5" fmla="*/ 112536281 h 49"/>
                <a:gd name="T6" fmla="*/ 0 w 166"/>
                <a:gd name="T7" fmla="*/ 112536281 h 49"/>
                <a:gd name="T8" fmla="*/ 248682885 w 166"/>
                <a:gd name="T9" fmla="*/ 167099942 h 49"/>
                <a:gd name="T10" fmla="*/ 248682885 w 166"/>
                <a:gd name="T11" fmla="*/ 167099942 h 49"/>
                <a:gd name="T12" fmla="*/ 316817078 w 166"/>
                <a:gd name="T13" fmla="*/ 167099942 h 49"/>
                <a:gd name="T14" fmla="*/ 316817078 w 166"/>
                <a:gd name="T15" fmla="*/ 167099942 h 49"/>
                <a:gd name="T16" fmla="*/ 565499962 w 166"/>
                <a:gd name="T17" fmla="*/ 112536281 h 49"/>
                <a:gd name="T18" fmla="*/ 565499962 w 166"/>
                <a:gd name="T19" fmla="*/ 112536281 h 49"/>
                <a:gd name="T20" fmla="*/ 565499962 w 166"/>
                <a:gd name="T21" fmla="*/ 0 h 49"/>
                <a:gd name="T22" fmla="*/ 279343733 w 166"/>
                <a:gd name="T23" fmla="*/ 40922284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6" h="49">
                  <a:moveTo>
                    <a:pt x="82" y="12"/>
                  </a:moveTo>
                  <a:cubicBezTo>
                    <a:pt x="79" y="12"/>
                    <a:pt x="22" y="12"/>
                    <a:pt x="0" y="1"/>
                  </a:cubicBezTo>
                  <a:cubicBezTo>
                    <a:pt x="0" y="33"/>
                    <a:pt x="0" y="33"/>
                    <a:pt x="0" y="33"/>
                  </a:cubicBezTo>
                  <a:cubicBezTo>
                    <a:pt x="0" y="33"/>
                    <a:pt x="0" y="33"/>
                    <a:pt x="0" y="33"/>
                  </a:cubicBezTo>
                  <a:cubicBezTo>
                    <a:pt x="1" y="41"/>
                    <a:pt x="32" y="48"/>
                    <a:pt x="73" y="49"/>
                  </a:cubicBezTo>
                  <a:cubicBezTo>
                    <a:pt x="73" y="49"/>
                    <a:pt x="73" y="49"/>
                    <a:pt x="73" y="49"/>
                  </a:cubicBezTo>
                  <a:cubicBezTo>
                    <a:pt x="93" y="49"/>
                    <a:pt x="93" y="49"/>
                    <a:pt x="93" y="49"/>
                  </a:cubicBezTo>
                  <a:cubicBezTo>
                    <a:pt x="93" y="49"/>
                    <a:pt x="93" y="49"/>
                    <a:pt x="93" y="49"/>
                  </a:cubicBezTo>
                  <a:cubicBezTo>
                    <a:pt x="134" y="48"/>
                    <a:pt x="165" y="41"/>
                    <a:pt x="166" y="33"/>
                  </a:cubicBezTo>
                  <a:cubicBezTo>
                    <a:pt x="166" y="33"/>
                    <a:pt x="166" y="33"/>
                    <a:pt x="166" y="33"/>
                  </a:cubicBezTo>
                  <a:cubicBezTo>
                    <a:pt x="166" y="0"/>
                    <a:pt x="166" y="0"/>
                    <a:pt x="166" y="0"/>
                  </a:cubicBezTo>
                  <a:cubicBezTo>
                    <a:pt x="146" y="12"/>
                    <a:pt x="85" y="12"/>
                    <a:pt x="82"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05" name="Rectangle 300"/>
            <p:cNvSpPr>
              <a:spLocks noChangeArrowheads="1"/>
            </p:cNvSpPr>
            <p:nvPr/>
          </p:nvSpPr>
          <p:spPr bwMode="auto">
            <a:xfrm>
              <a:off x="5111" y="3100"/>
              <a:ext cx="492" cy="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06" name="Line 301"/>
            <p:cNvSpPr>
              <a:spLocks noChangeShapeType="1"/>
            </p:cNvSpPr>
            <p:nvPr/>
          </p:nvSpPr>
          <p:spPr bwMode="auto">
            <a:xfrm>
              <a:off x="5493" y="3124"/>
              <a:ext cx="88" cy="0"/>
            </a:xfrm>
            <a:prstGeom prst="line">
              <a:avLst/>
            </a:prstGeom>
            <a:noFill/>
            <a:ln w="19050">
              <a:solidFill>
                <a:srgbClr val="83D1F5"/>
              </a:solidFill>
              <a:miter lim="800000"/>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07" name="Line 302"/>
            <p:cNvSpPr>
              <a:spLocks noChangeShapeType="1"/>
            </p:cNvSpPr>
            <p:nvPr/>
          </p:nvSpPr>
          <p:spPr bwMode="auto">
            <a:xfrm>
              <a:off x="5493" y="3145"/>
              <a:ext cx="88" cy="0"/>
            </a:xfrm>
            <a:prstGeom prst="line">
              <a:avLst/>
            </a:prstGeom>
            <a:noFill/>
            <a:ln w="19050">
              <a:solidFill>
                <a:srgbClr val="83D1F5"/>
              </a:solidFill>
              <a:miter lim="800000"/>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08" name="Line 303"/>
            <p:cNvSpPr>
              <a:spLocks noChangeShapeType="1"/>
            </p:cNvSpPr>
            <p:nvPr/>
          </p:nvSpPr>
          <p:spPr bwMode="auto">
            <a:xfrm>
              <a:off x="5493" y="3165"/>
              <a:ext cx="88" cy="0"/>
            </a:xfrm>
            <a:prstGeom prst="line">
              <a:avLst/>
            </a:prstGeom>
            <a:noFill/>
            <a:ln w="19050">
              <a:solidFill>
                <a:srgbClr val="83D1F5"/>
              </a:solidFill>
              <a:miter lim="800000"/>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09" name="Rectangle 304"/>
            <p:cNvSpPr>
              <a:spLocks noChangeArrowheads="1"/>
            </p:cNvSpPr>
            <p:nvPr/>
          </p:nvSpPr>
          <p:spPr bwMode="auto">
            <a:xfrm>
              <a:off x="5111" y="3209"/>
              <a:ext cx="492" cy="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10" name="Line 305"/>
            <p:cNvSpPr>
              <a:spLocks noChangeShapeType="1"/>
            </p:cNvSpPr>
            <p:nvPr/>
          </p:nvSpPr>
          <p:spPr bwMode="auto">
            <a:xfrm>
              <a:off x="5493" y="3232"/>
              <a:ext cx="88" cy="0"/>
            </a:xfrm>
            <a:prstGeom prst="line">
              <a:avLst/>
            </a:prstGeom>
            <a:noFill/>
            <a:ln w="19050">
              <a:solidFill>
                <a:srgbClr val="83D1F5"/>
              </a:solidFill>
              <a:miter lim="800000"/>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11" name="Line 306"/>
            <p:cNvSpPr>
              <a:spLocks noChangeShapeType="1"/>
            </p:cNvSpPr>
            <p:nvPr/>
          </p:nvSpPr>
          <p:spPr bwMode="auto">
            <a:xfrm>
              <a:off x="5493" y="3254"/>
              <a:ext cx="88" cy="0"/>
            </a:xfrm>
            <a:prstGeom prst="line">
              <a:avLst/>
            </a:prstGeom>
            <a:noFill/>
            <a:ln w="19050">
              <a:solidFill>
                <a:srgbClr val="83D1F5"/>
              </a:solidFill>
              <a:miter lim="800000"/>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12" name="Line 307"/>
            <p:cNvSpPr>
              <a:spLocks noChangeShapeType="1"/>
            </p:cNvSpPr>
            <p:nvPr/>
          </p:nvSpPr>
          <p:spPr bwMode="auto">
            <a:xfrm>
              <a:off x="5493" y="3273"/>
              <a:ext cx="88" cy="0"/>
            </a:xfrm>
            <a:prstGeom prst="line">
              <a:avLst/>
            </a:prstGeom>
            <a:noFill/>
            <a:ln w="19050">
              <a:solidFill>
                <a:srgbClr val="83D1F5"/>
              </a:solidFill>
              <a:miter lim="800000"/>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13" name="Oval 308"/>
            <p:cNvSpPr>
              <a:spLocks noChangeArrowheads="1"/>
            </p:cNvSpPr>
            <p:nvPr/>
          </p:nvSpPr>
          <p:spPr bwMode="auto">
            <a:xfrm>
              <a:off x="4401" y="3091"/>
              <a:ext cx="196" cy="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14" name="Freeform 309"/>
            <p:cNvSpPr>
              <a:spLocks/>
            </p:cNvSpPr>
            <p:nvPr/>
          </p:nvSpPr>
          <p:spPr bwMode="auto">
            <a:xfrm>
              <a:off x="4401" y="3124"/>
              <a:ext cx="196" cy="169"/>
            </a:xfrm>
            <a:custGeom>
              <a:avLst/>
              <a:gdLst>
                <a:gd name="T0" fmla="*/ 288128582 w 169"/>
                <a:gd name="T1" fmla="*/ 44504188 h 145"/>
                <a:gd name="T2" fmla="*/ 0 w 169"/>
                <a:gd name="T3" fmla="*/ 0 h 145"/>
                <a:gd name="T4" fmla="*/ 0 w 169"/>
                <a:gd name="T5" fmla="*/ 58197926 h 145"/>
                <a:gd name="T6" fmla="*/ 0 w 169"/>
                <a:gd name="T7" fmla="*/ 136937385 h 145"/>
                <a:gd name="T8" fmla="*/ 0 w 169"/>
                <a:gd name="T9" fmla="*/ 167749685 h 145"/>
                <a:gd name="T10" fmla="*/ 0 w 169"/>
                <a:gd name="T11" fmla="*/ 308110042 h 145"/>
                <a:gd name="T12" fmla="*/ 0 w 169"/>
                <a:gd name="T13" fmla="*/ 441624455 h 145"/>
                <a:gd name="T14" fmla="*/ 288128582 w 169"/>
                <a:gd name="T15" fmla="*/ 496399409 h 145"/>
                <a:gd name="T16" fmla="*/ 572865814 w 169"/>
                <a:gd name="T17" fmla="*/ 441624455 h 145"/>
                <a:gd name="T18" fmla="*/ 572865814 w 169"/>
                <a:gd name="T19" fmla="*/ 308110042 h 145"/>
                <a:gd name="T20" fmla="*/ 572865814 w 169"/>
                <a:gd name="T21" fmla="*/ 167749685 h 145"/>
                <a:gd name="T22" fmla="*/ 572865814 w 169"/>
                <a:gd name="T23" fmla="*/ 136937385 h 145"/>
                <a:gd name="T24" fmla="*/ 572865814 w 169"/>
                <a:gd name="T25" fmla="*/ 54774954 h 145"/>
                <a:gd name="T26" fmla="*/ 572865814 w 169"/>
                <a:gd name="T27" fmla="*/ 0 h 145"/>
                <a:gd name="T28" fmla="*/ 288128582 w 169"/>
                <a:gd name="T29" fmla="*/ 44504188 h 1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9" h="145">
                  <a:moveTo>
                    <a:pt x="85" y="13"/>
                  </a:moveTo>
                  <a:cubicBezTo>
                    <a:pt x="82" y="13"/>
                    <a:pt x="17" y="13"/>
                    <a:pt x="0" y="0"/>
                  </a:cubicBezTo>
                  <a:cubicBezTo>
                    <a:pt x="0" y="17"/>
                    <a:pt x="0" y="17"/>
                    <a:pt x="0" y="17"/>
                  </a:cubicBezTo>
                  <a:cubicBezTo>
                    <a:pt x="0" y="40"/>
                    <a:pt x="0" y="40"/>
                    <a:pt x="0" y="40"/>
                  </a:cubicBezTo>
                  <a:cubicBezTo>
                    <a:pt x="0" y="49"/>
                    <a:pt x="0" y="49"/>
                    <a:pt x="0" y="49"/>
                  </a:cubicBezTo>
                  <a:cubicBezTo>
                    <a:pt x="0" y="90"/>
                    <a:pt x="0" y="90"/>
                    <a:pt x="0" y="90"/>
                  </a:cubicBezTo>
                  <a:cubicBezTo>
                    <a:pt x="0" y="129"/>
                    <a:pt x="0" y="129"/>
                    <a:pt x="0" y="129"/>
                  </a:cubicBezTo>
                  <a:cubicBezTo>
                    <a:pt x="0" y="138"/>
                    <a:pt x="38" y="145"/>
                    <a:pt x="85" y="145"/>
                  </a:cubicBezTo>
                  <a:cubicBezTo>
                    <a:pt x="131" y="145"/>
                    <a:pt x="169" y="138"/>
                    <a:pt x="169" y="129"/>
                  </a:cubicBezTo>
                  <a:cubicBezTo>
                    <a:pt x="169" y="90"/>
                    <a:pt x="169" y="90"/>
                    <a:pt x="169" y="90"/>
                  </a:cubicBezTo>
                  <a:cubicBezTo>
                    <a:pt x="169" y="49"/>
                    <a:pt x="169" y="49"/>
                    <a:pt x="169" y="49"/>
                  </a:cubicBezTo>
                  <a:cubicBezTo>
                    <a:pt x="169" y="40"/>
                    <a:pt x="169" y="40"/>
                    <a:pt x="169" y="40"/>
                  </a:cubicBezTo>
                  <a:cubicBezTo>
                    <a:pt x="169" y="16"/>
                    <a:pt x="169" y="16"/>
                    <a:pt x="169" y="16"/>
                  </a:cubicBezTo>
                  <a:cubicBezTo>
                    <a:pt x="169" y="0"/>
                    <a:pt x="169" y="0"/>
                    <a:pt x="169" y="0"/>
                  </a:cubicBezTo>
                  <a:cubicBezTo>
                    <a:pt x="152" y="13"/>
                    <a:pt x="88" y="13"/>
                    <a:pt x="85"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15" name="Freeform 310"/>
            <p:cNvSpPr>
              <a:spLocks/>
            </p:cNvSpPr>
            <p:nvPr/>
          </p:nvSpPr>
          <p:spPr bwMode="auto">
            <a:xfrm>
              <a:off x="4447" y="3162"/>
              <a:ext cx="105" cy="105"/>
            </a:xfrm>
            <a:custGeom>
              <a:avLst/>
              <a:gdLst>
                <a:gd name="T0" fmla="*/ 129232043 w 215"/>
                <a:gd name="T1" fmla="*/ 45681541 h 215"/>
                <a:gd name="T2" fmla="*/ 129232043 w 215"/>
                <a:gd name="T3" fmla="*/ 0 h 215"/>
                <a:gd name="T4" fmla="*/ 84751932 w 215"/>
                <a:gd name="T5" fmla="*/ 0 h 215"/>
                <a:gd name="T6" fmla="*/ 96172774 w 215"/>
                <a:gd name="T7" fmla="*/ 11419998 h 215"/>
                <a:gd name="T8" fmla="*/ 64916835 w 215"/>
                <a:gd name="T9" fmla="*/ 43878221 h 215"/>
                <a:gd name="T10" fmla="*/ 33660122 w 215"/>
                <a:gd name="T11" fmla="*/ 11419998 h 215"/>
                <a:gd name="T12" fmla="*/ 45080963 w 215"/>
                <a:gd name="T13" fmla="*/ 0 h 215"/>
                <a:gd name="T14" fmla="*/ 0 w 215"/>
                <a:gd name="T15" fmla="*/ 0 h 215"/>
                <a:gd name="T16" fmla="*/ 0 w 215"/>
                <a:gd name="T17" fmla="*/ 45681541 h 215"/>
                <a:gd name="T18" fmla="*/ 12622546 w 215"/>
                <a:gd name="T19" fmla="*/ 32458223 h 215"/>
                <a:gd name="T20" fmla="*/ 43878484 w 215"/>
                <a:gd name="T21" fmla="*/ 65516519 h 215"/>
                <a:gd name="T22" fmla="*/ 12622546 w 215"/>
                <a:gd name="T23" fmla="*/ 96772270 h 215"/>
                <a:gd name="T24" fmla="*/ 0 w 215"/>
                <a:gd name="T25" fmla="*/ 85352272 h 215"/>
                <a:gd name="T26" fmla="*/ 0 w 215"/>
                <a:gd name="T27" fmla="*/ 129230493 h 215"/>
                <a:gd name="T28" fmla="*/ 45080963 w 215"/>
                <a:gd name="T29" fmla="*/ 129230493 h 215"/>
                <a:gd name="T30" fmla="*/ 33660122 w 215"/>
                <a:gd name="T31" fmla="*/ 117810495 h 215"/>
                <a:gd name="T32" fmla="*/ 64916835 w 215"/>
                <a:gd name="T33" fmla="*/ 85352272 h 215"/>
                <a:gd name="T34" fmla="*/ 96172774 w 215"/>
                <a:gd name="T35" fmla="*/ 117810495 h 215"/>
                <a:gd name="T36" fmla="*/ 84751932 w 215"/>
                <a:gd name="T37" fmla="*/ 129230493 h 215"/>
                <a:gd name="T38" fmla="*/ 129232043 w 215"/>
                <a:gd name="T39" fmla="*/ 129230493 h 215"/>
                <a:gd name="T40" fmla="*/ 129232043 w 215"/>
                <a:gd name="T41" fmla="*/ 85352272 h 215"/>
                <a:gd name="T42" fmla="*/ 117811202 w 215"/>
                <a:gd name="T43" fmla="*/ 96772270 h 215"/>
                <a:gd name="T44" fmla="*/ 86555264 w 215"/>
                <a:gd name="T45" fmla="*/ 65516519 h 215"/>
                <a:gd name="T46" fmla="*/ 117811202 w 215"/>
                <a:gd name="T47" fmla="*/ 32458223 h 215"/>
                <a:gd name="T48" fmla="*/ 129232043 w 215"/>
                <a:gd name="T49" fmla="*/ 45681541 h 2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5" h="215">
                  <a:moveTo>
                    <a:pt x="215" y="76"/>
                  </a:moveTo>
                  <a:lnTo>
                    <a:pt x="215" y="0"/>
                  </a:lnTo>
                  <a:lnTo>
                    <a:pt x="141" y="0"/>
                  </a:lnTo>
                  <a:lnTo>
                    <a:pt x="160" y="19"/>
                  </a:lnTo>
                  <a:lnTo>
                    <a:pt x="108" y="73"/>
                  </a:lnTo>
                  <a:lnTo>
                    <a:pt x="56" y="19"/>
                  </a:lnTo>
                  <a:lnTo>
                    <a:pt x="75" y="0"/>
                  </a:lnTo>
                  <a:lnTo>
                    <a:pt x="0" y="0"/>
                  </a:lnTo>
                  <a:lnTo>
                    <a:pt x="0" y="76"/>
                  </a:lnTo>
                  <a:lnTo>
                    <a:pt x="21" y="54"/>
                  </a:lnTo>
                  <a:lnTo>
                    <a:pt x="73" y="109"/>
                  </a:lnTo>
                  <a:lnTo>
                    <a:pt x="21" y="161"/>
                  </a:lnTo>
                  <a:lnTo>
                    <a:pt x="0" y="142"/>
                  </a:lnTo>
                  <a:lnTo>
                    <a:pt x="0" y="215"/>
                  </a:lnTo>
                  <a:lnTo>
                    <a:pt x="75" y="215"/>
                  </a:lnTo>
                  <a:lnTo>
                    <a:pt x="56" y="196"/>
                  </a:lnTo>
                  <a:lnTo>
                    <a:pt x="108" y="142"/>
                  </a:lnTo>
                  <a:lnTo>
                    <a:pt x="160" y="196"/>
                  </a:lnTo>
                  <a:lnTo>
                    <a:pt x="141" y="215"/>
                  </a:lnTo>
                  <a:lnTo>
                    <a:pt x="215" y="215"/>
                  </a:lnTo>
                  <a:lnTo>
                    <a:pt x="215" y="142"/>
                  </a:lnTo>
                  <a:lnTo>
                    <a:pt x="196" y="161"/>
                  </a:lnTo>
                  <a:lnTo>
                    <a:pt x="144" y="109"/>
                  </a:lnTo>
                  <a:lnTo>
                    <a:pt x="196" y="54"/>
                  </a:lnTo>
                  <a:lnTo>
                    <a:pt x="215" y="76"/>
                  </a:lnTo>
                  <a:close/>
                </a:path>
              </a:pathLst>
            </a:custGeom>
            <a:solidFill>
              <a:srgbClr val="83D1F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16" name="Oval 311"/>
            <p:cNvSpPr>
              <a:spLocks noChangeArrowheads="1"/>
            </p:cNvSpPr>
            <p:nvPr/>
          </p:nvSpPr>
          <p:spPr bwMode="auto">
            <a:xfrm>
              <a:off x="4114" y="3091"/>
              <a:ext cx="196" cy="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17" name="Freeform 312"/>
            <p:cNvSpPr>
              <a:spLocks/>
            </p:cNvSpPr>
            <p:nvPr/>
          </p:nvSpPr>
          <p:spPr bwMode="auto">
            <a:xfrm>
              <a:off x="4114" y="3124"/>
              <a:ext cx="196" cy="169"/>
            </a:xfrm>
            <a:custGeom>
              <a:avLst/>
              <a:gdLst>
                <a:gd name="T0" fmla="*/ 288128582 w 169"/>
                <a:gd name="T1" fmla="*/ 44504188 h 145"/>
                <a:gd name="T2" fmla="*/ 0 w 169"/>
                <a:gd name="T3" fmla="*/ 0 h 145"/>
                <a:gd name="T4" fmla="*/ 0 w 169"/>
                <a:gd name="T5" fmla="*/ 58197926 h 145"/>
                <a:gd name="T6" fmla="*/ 0 w 169"/>
                <a:gd name="T7" fmla="*/ 136937385 h 145"/>
                <a:gd name="T8" fmla="*/ 0 w 169"/>
                <a:gd name="T9" fmla="*/ 167749685 h 145"/>
                <a:gd name="T10" fmla="*/ 0 w 169"/>
                <a:gd name="T11" fmla="*/ 308110042 h 145"/>
                <a:gd name="T12" fmla="*/ 0 w 169"/>
                <a:gd name="T13" fmla="*/ 441624455 h 145"/>
                <a:gd name="T14" fmla="*/ 288128582 w 169"/>
                <a:gd name="T15" fmla="*/ 496399409 h 145"/>
                <a:gd name="T16" fmla="*/ 572865814 w 169"/>
                <a:gd name="T17" fmla="*/ 441624455 h 145"/>
                <a:gd name="T18" fmla="*/ 572865814 w 169"/>
                <a:gd name="T19" fmla="*/ 308110042 h 145"/>
                <a:gd name="T20" fmla="*/ 572865814 w 169"/>
                <a:gd name="T21" fmla="*/ 167749685 h 145"/>
                <a:gd name="T22" fmla="*/ 572865814 w 169"/>
                <a:gd name="T23" fmla="*/ 136937385 h 145"/>
                <a:gd name="T24" fmla="*/ 572865814 w 169"/>
                <a:gd name="T25" fmla="*/ 54774954 h 145"/>
                <a:gd name="T26" fmla="*/ 572865814 w 169"/>
                <a:gd name="T27" fmla="*/ 0 h 145"/>
                <a:gd name="T28" fmla="*/ 288128582 w 169"/>
                <a:gd name="T29" fmla="*/ 44504188 h 1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9" h="145">
                  <a:moveTo>
                    <a:pt x="85" y="13"/>
                  </a:moveTo>
                  <a:cubicBezTo>
                    <a:pt x="82" y="13"/>
                    <a:pt x="17" y="13"/>
                    <a:pt x="0" y="0"/>
                  </a:cubicBezTo>
                  <a:cubicBezTo>
                    <a:pt x="0" y="17"/>
                    <a:pt x="0" y="17"/>
                    <a:pt x="0" y="17"/>
                  </a:cubicBezTo>
                  <a:cubicBezTo>
                    <a:pt x="0" y="40"/>
                    <a:pt x="0" y="40"/>
                    <a:pt x="0" y="40"/>
                  </a:cubicBezTo>
                  <a:cubicBezTo>
                    <a:pt x="0" y="49"/>
                    <a:pt x="0" y="49"/>
                    <a:pt x="0" y="49"/>
                  </a:cubicBezTo>
                  <a:cubicBezTo>
                    <a:pt x="0" y="90"/>
                    <a:pt x="0" y="90"/>
                    <a:pt x="0" y="90"/>
                  </a:cubicBezTo>
                  <a:cubicBezTo>
                    <a:pt x="0" y="129"/>
                    <a:pt x="0" y="129"/>
                    <a:pt x="0" y="129"/>
                  </a:cubicBezTo>
                  <a:cubicBezTo>
                    <a:pt x="0" y="138"/>
                    <a:pt x="38" y="145"/>
                    <a:pt x="85" y="145"/>
                  </a:cubicBezTo>
                  <a:cubicBezTo>
                    <a:pt x="131" y="145"/>
                    <a:pt x="169" y="138"/>
                    <a:pt x="169" y="129"/>
                  </a:cubicBezTo>
                  <a:cubicBezTo>
                    <a:pt x="169" y="90"/>
                    <a:pt x="169" y="90"/>
                    <a:pt x="169" y="90"/>
                  </a:cubicBezTo>
                  <a:cubicBezTo>
                    <a:pt x="169" y="49"/>
                    <a:pt x="169" y="49"/>
                    <a:pt x="169" y="49"/>
                  </a:cubicBezTo>
                  <a:cubicBezTo>
                    <a:pt x="169" y="40"/>
                    <a:pt x="169" y="40"/>
                    <a:pt x="169" y="40"/>
                  </a:cubicBezTo>
                  <a:cubicBezTo>
                    <a:pt x="169" y="16"/>
                    <a:pt x="169" y="16"/>
                    <a:pt x="169" y="16"/>
                  </a:cubicBezTo>
                  <a:cubicBezTo>
                    <a:pt x="169" y="0"/>
                    <a:pt x="169" y="0"/>
                    <a:pt x="169" y="0"/>
                  </a:cubicBezTo>
                  <a:cubicBezTo>
                    <a:pt x="152" y="13"/>
                    <a:pt x="88" y="13"/>
                    <a:pt x="85"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18" name="Freeform 316"/>
            <p:cNvSpPr>
              <a:spLocks/>
            </p:cNvSpPr>
            <p:nvPr/>
          </p:nvSpPr>
          <p:spPr bwMode="auto">
            <a:xfrm>
              <a:off x="3876" y="3126"/>
              <a:ext cx="221" cy="271"/>
            </a:xfrm>
            <a:custGeom>
              <a:avLst/>
              <a:gdLst>
                <a:gd name="T0" fmla="*/ 0 w 192"/>
                <a:gd name="T1" fmla="*/ 0 h 236"/>
                <a:gd name="T2" fmla="*/ 260438000 w 192"/>
                <a:gd name="T3" fmla="*/ 0 h 236"/>
                <a:gd name="T4" fmla="*/ 460773236 w 192"/>
                <a:gd name="T5" fmla="*/ 196061827 h 236"/>
                <a:gd name="T6" fmla="*/ 460773236 w 192"/>
                <a:gd name="T7" fmla="*/ 584862276 h 236"/>
                <a:gd name="T8" fmla="*/ 550925554 w 192"/>
                <a:gd name="T9" fmla="*/ 784247309 h 236"/>
                <a:gd name="T10" fmla="*/ 641076045 w 192"/>
                <a:gd name="T11" fmla="*/ 784247309 h 2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2" h="236">
                  <a:moveTo>
                    <a:pt x="0" y="0"/>
                  </a:moveTo>
                  <a:cubicBezTo>
                    <a:pt x="78" y="0"/>
                    <a:pt x="78" y="0"/>
                    <a:pt x="78" y="0"/>
                  </a:cubicBezTo>
                  <a:cubicBezTo>
                    <a:pt x="111" y="0"/>
                    <a:pt x="138" y="26"/>
                    <a:pt x="138" y="59"/>
                  </a:cubicBezTo>
                  <a:cubicBezTo>
                    <a:pt x="138" y="176"/>
                    <a:pt x="138" y="176"/>
                    <a:pt x="138" y="176"/>
                  </a:cubicBezTo>
                  <a:cubicBezTo>
                    <a:pt x="138" y="208"/>
                    <a:pt x="150" y="235"/>
                    <a:pt x="165" y="236"/>
                  </a:cubicBezTo>
                  <a:cubicBezTo>
                    <a:pt x="180" y="236"/>
                    <a:pt x="192" y="236"/>
                    <a:pt x="192" y="236"/>
                  </a:cubicBezTo>
                </a:path>
              </a:pathLst>
            </a:custGeom>
            <a:noFill/>
            <a:ln w="12700" cap="flat" cmpd="sng">
              <a:solidFill>
                <a:srgbClr val="FFFFFF"/>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119" name="Group 324"/>
            <p:cNvGrpSpPr>
              <a:grpSpLocks noChangeAspect="1"/>
            </p:cNvGrpSpPr>
            <p:nvPr/>
          </p:nvGrpSpPr>
          <p:grpSpPr bwMode="auto">
            <a:xfrm>
              <a:off x="4118" y="3502"/>
              <a:ext cx="196" cy="198"/>
              <a:chOff x="4049" y="1968"/>
              <a:chExt cx="188" cy="190"/>
            </a:xfrm>
          </p:grpSpPr>
          <p:sp>
            <p:nvSpPr>
              <p:cNvPr id="150" name="Rectangle 320"/>
              <p:cNvSpPr>
                <a:spLocks noChangeAspect="1" noChangeArrowheads="1"/>
              </p:cNvSpPr>
              <p:nvPr/>
            </p:nvSpPr>
            <p:spPr bwMode="auto">
              <a:xfrm>
                <a:off x="4049" y="1968"/>
                <a:ext cx="188" cy="19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pic>
            <p:nvPicPr>
              <p:cNvPr id="151" name="Picture 322" descr="511px-Linux_Logo_in_Linux_Libertine_Fo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4" y="1983"/>
                <a:ext cx="137"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20" name="Round Diagonal Corner Rectangle 7"/>
            <p:cNvSpPr>
              <a:spLocks noChangeArrowheads="1"/>
            </p:cNvSpPr>
            <p:nvPr/>
          </p:nvSpPr>
          <p:spPr bwMode="auto">
            <a:xfrm>
              <a:off x="3456" y="3647"/>
              <a:ext cx="308" cy="149"/>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IMS</a:t>
              </a:r>
            </a:p>
          </p:txBody>
        </p:sp>
        <p:sp>
          <p:nvSpPr>
            <p:cNvPr id="121" name="Round Diagonal Corner Rectangle 7"/>
            <p:cNvSpPr>
              <a:spLocks noChangeArrowheads="1"/>
            </p:cNvSpPr>
            <p:nvPr/>
          </p:nvSpPr>
          <p:spPr bwMode="auto">
            <a:xfrm>
              <a:off x="4351" y="3697"/>
              <a:ext cx="348" cy="14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Services</a:t>
              </a:r>
            </a:p>
          </p:txBody>
        </p:sp>
        <p:sp>
          <p:nvSpPr>
            <p:cNvPr id="122" name="Round Diagonal Corner Rectangle 7"/>
            <p:cNvSpPr>
              <a:spLocks noChangeArrowheads="1"/>
            </p:cNvSpPr>
            <p:nvPr/>
          </p:nvSpPr>
          <p:spPr bwMode="auto">
            <a:xfrm>
              <a:off x="4329" y="2966"/>
              <a:ext cx="348" cy="14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Storage</a:t>
              </a:r>
            </a:p>
          </p:txBody>
        </p:sp>
        <p:sp>
          <p:nvSpPr>
            <p:cNvPr id="123" name="Round Diagonal Corner Rectangle 7"/>
            <p:cNvSpPr>
              <a:spLocks noChangeArrowheads="1"/>
            </p:cNvSpPr>
            <p:nvPr/>
          </p:nvSpPr>
          <p:spPr bwMode="auto">
            <a:xfrm>
              <a:off x="5108" y="2966"/>
              <a:ext cx="486" cy="234"/>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FFFFFF"/>
                  </a:solidFill>
                  <a:effectLst/>
                  <a:uLnTx/>
                  <a:uFillTx/>
                  <a:latin typeface="Meiryo" charset="-128"/>
                  <a:ea typeface="Meiryo" charset="-128"/>
                  <a:cs typeface="Meiryo" charset="-128"/>
                </a:rPr>
                <a:t>Infrastructure</a:t>
              </a:r>
            </a:p>
          </p:txBody>
        </p:sp>
        <p:sp>
          <p:nvSpPr>
            <p:cNvPr id="124" name="Round Diagonal Corner Rectangle 7"/>
            <p:cNvSpPr>
              <a:spLocks noChangeArrowheads="1"/>
            </p:cNvSpPr>
            <p:nvPr/>
          </p:nvSpPr>
          <p:spPr bwMode="auto">
            <a:xfrm>
              <a:off x="4106" y="3133"/>
              <a:ext cx="214" cy="14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en-US" altLang="ja-JP" sz="800" b="1" i="0" u="none" strike="noStrike" kern="0" cap="none" spc="0" normalizeH="0" baseline="0" noProof="0" smtClean="0">
                  <a:ln>
                    <a:noFill/>
                  </a:ln>
                  <a:solidFill>
                    <a:srgbClr val="83D1F5"/>
                  </a:solidFill>
                  <a:effectLst/>
                  <a:uLnTx/>
                  <a:uFillTx/>
                  <a:latin typeface="Meiryo" charset="-128"/>
                  <a:ea typeface="Meiryo" charset="-128"/>
                  <a:cs typeface="Meiryo" charset="-128"/>
                </a:rPr>
                <a:t>iSCSI</a:t>
              </a:r>
            </a:p>
          </p:txBody>
        </p:sp>
        <p:grpSp>
          <p:nvGrpSpPr>
            <p:cNvPr id="125" name="Group 98"/>
            <p:cNvGrpSpPr>
              <a:grpSpLocks noChangeAspect="1"/>
            </p:cNvGrpSpPr>
            <p:nvPr/>
          </p:nvGrpSpPr>
          <p:grpSpPr bwMode="auto">
            <a:xfrm>
              <a:off x="3510" y="3466"/>
              <a:ext cx="196" cy="197"/>
              <a:chOff x="3455" y="1954"/>
              <a:chExt cx="185" cy="186"/>
            </a:xfrm>
          </p:grpSpPr>
          <p:sp>
            <p:nvSpPr>
              <p:cNvPr id="146" name="Rectangle 84"/>
              <p:cNvSpPr>
                <a:spLocks noChangeAspect="1" noChangeArrowheads="1"/>
              </p:cNvSpPr>
              <p:nvPr/>
            </p:nvSpPr>
            <p:spPr bwMode="auto">
              <a:xfrm>
                <a:off x="3455" y="1954"/>
                <a:ext cx="185" cy="18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47" name="Rectangle 87"/>
              <p:cNvSpPr>
                <a:spLocks noChangeAspect="1" noChangeArrowheads="1"/>
              </p:cNvSpPr>
              <p:nvPr/>
            </p:nvSpPr>
            <p:spPr bwMode="auto">
              <a:xfrm>
                <a:off x="3487" y="1998"/>
                <a:ext cx="122" cy="22"/>
              </a:xfrm>
              <a:prstGeom prst="rect">
                <a:avLst/>
              </a:prstGeom>
              <a:solidFill>
                <a:srgbClr val="00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48" name="Rectangle 88"/>
              <p:cNvSpPr>
                <a:spLocks noChangeAspect="1" noChangeArrowheads="1"/>
              </p:cNvSpPr>
              <p:nvPr/>
            </p:nvSpPr>
            <p:spPr bwMode="auto">
              <a:xfrm>
                <a:off x="3487" y="2036"/>
                <a:ext cx="122" cy="23"/>
              </a:xfrm>
              <a:prstGeom prst="rect">
                <a:avLst/>
              </a:prstGeom>
              <a:solidFill>
                <a:srgbClr val="00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49" name="Rectangle 89"/>
              <p:cNvSpPr>
                <a:spLocks noChangeAspect="1" noChangeArrowheads="1"/>
              </p:cNvSpPr>
              <p:nvPr/>
            </p:nvSpPr>
            <p:spPr bwMode="auto">
              <a:xfrm>
                <a:off x="3487" y="2074"/>
                <a:ext cx="122" cy="22"/>
              </a:xfrm>
              <a:prstGeom prst="rect">
                <a:avLst/>
              </a:prstGeom>
              <a:solidFill>
                <a:srgbClr val="00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126" name="Rectangle 76"/>
            <p:cNvSpPr>
              <a:spLocks noChangeAspect="1" noChangeArrowheads="1"/>
            </p:cNvSpPr>
            <p:nvPr/>
          </p:nvSpPr>
          <p:spPr bwMode="auto">
            <a:xfrm>
              <a:off x="2191" y="3465"/>
              <a:ext cx="196" cy="1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127" name="Group 468"/>
            <p:cNvGrpSpPr>
              <a:grpSpLocks/>
            </p:cNvGrpSpPr>
            <p:nvPr/>
          </p:nvGrpSpPr>
          <p:grpSpPr bwMode="auto">
            <a:xfrm>
              <a:off x="2203" y="3523"/>
              <a:ext cx="172" cy="81"/>
              <a:chOff x="2141" y="2155"/>
              <a:chExt cx="157" cy="74"/>
            </a:xfrm>
          </p:grpSpPr>
          <p:sp>
            <p:nvSpPr>
              <p:cNvPr id="143" name="Freeform 77"/>
              <p:cNvSpPr>
                <a:spLocks noChangeAspect="1" noEditPoints="1"/>
              </p:cNvSpPr>
              <p:nvPr/>
            </p:nvSpPr>
            <p:spPr bwMode="auto">
              <a:xfrm>
                <a:off x="2193" y="2155"/>
                <a:ext cx="53" cy="74"/>
              </a:xfrm>
              <a:custGeom>
                <a:avLst/>
                <a:gdLst>
                  <a:gd name="T0" fmla="*/ 16 w 44"/>
                  <a:gd name="T1" fmla="*/ 25 h 61"/>
                  <a:gd name="T2" fmla="*/ 33 w 44"/>
                  <a:gd name="T3" fmla="*/ 8 h 61"/>
                  <a:gd name="T4" fmla="*/ 49 w 44"/>
                  <a:gd name="T5" fmla="*/ 25 h 61"/>
                  <a:gd name="T6" fmla="*/ 49 w 44"/>
                  <a:gd name="T7" fmla="*/ 33 h 61"/>
                  <a:gd name="T8" fmla="*/ 16 w 44"/>
                  <a:gd name="T9" fmla="*/ 33 h 61"/>
                  <a:gd name="T10" fmla="*/ 16 w 44"/>
                  <a:gd name="T11" fmla="*/ 25 h 61"/>
                  <a:gd name="T12" fmla="*/ 57 w 44"/>
                  <a:gd name="T13" fmla="*/ 33 h 61"/>
                  <a:gd name="T14" fmla="*/ 57 w 44"/>
                  <a:gd name="T15" fmla="*/ 25 h 61"/>
                  <a:gd name="T16" fmla="*/ 33 w 44"/>
                  <a:gd name="T17" fmla="*/ 0 h 61"/>
                  <a:gd name="T18" fmla="*/ 8 w 44"/>
                  <a:gd name="T19" fmla="*/ 25 h 61"/>
                  <a:gd name="T20" fmla="*/ 8 w 44"/>
                  <a:gd name="T21" fmla="*/ 33 h 61"/>
                  <a:gd name="T22" fmla="*/ 0 w 44"/>
                  <a:gd name="T23" fmla="*/ 33 h 61"/>
                  <a:gd name="T24" fmla="*/ 0 w 44"/>
                  <a:gd name="T25" fmla="*/ 90 h 61"/>
                  <a:gd name="T26" fmla="*/ 64 w 44"/>
                  <a:gd name="T27" fmla="*/ 90 h 61"/>
                  <a:gd name="T28" fmla="*/ 64 w 44"/>
                  <a:gd name="T29" fmla="*/ 33 h 61"/>
                  <a:gd name="T30" fmla="*/ 57 w 44"/>
                  <a:gd name="T31" fmla="*/ 33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4" h="61">
                    <a:moveTo>
                      <a:pt x="11" y="17"/>
                    </a:moveTo>
                    <a:cubicBezTo>
                      <a:pt x="11" y="10"/>
                      <a:pt x="15" y="6"/>
                      <a:pt x="22" y="6"/>
                    </a:cubicBezTo>
                    <a:cubicBezTo>
                      <a:pt x="29" y="6"/>
                      <a:pt x="34" y="10"/>
                      <a:pt x="34" y="17"/>
                    </a:cubicBezTo>
                    <a:cubicBezTo>
                      <a:pt x="34" y="17"/>
                      <a:pt x="34" y="20"/>
                      <a:pt x="34" y="22"/>
                    </a:cubicBezTo>
                    <a:cubicBezTo>
                      <a:pt x="11" y="22"/>
                      <a:pt x="11" y="22"/>
                      <a:pt x="11" y="22"/>
                    </a:cubicBezTo>
                    <a:cubicBezTo>
                      <a:pt x="11" y="20"/>
                      <a:pt x="11" y="17"/>
                      <a:pt x="11" y="17"/>
                    </a:cubicBezTo>
                    <a:moveTo>
                      <a:pt x="39" y="22"/>
                    </a:moveTo>
                    <a:cubicBezTo>
                      <a:pt x="39" y="17"/>
                      <a:pt x="39" y="17"/>
                      <a:pt x="39" y="17"/>
                    </a:cubicBezTo>
                    <a:cubicBezTo>
                      <a:pt x="39" y="8"/>
                      <a:pt x="31" y="0"/>
                      <a:pt x="22" y="0"/>
                    </a:cubicBezTo>
                    <a:cubicBezTo>
                      <a:pt x="13" y="0"/>
                      <a:pt x="6" y="8"/>
                      <a:pt x="6" y="17"/>
                    </a:cubicBezTo>
                    <a:cubicBezTo>
                      <a:pt x="6" y="22"/>
                      <a:pt x="6" y="22"/>
                      <a:pt x="6" y="22"/>
                    </a:cubicBezTo>
                    <a:cubicBezTo>
                      <a:pt x="0" y="22"/>
                      <a:pt x="0" y="22"/>
                      <a:pt x="0" y="22"/>
                    </a:cubicBezTo>
                    <a:cubicBezTo>
                      <a:pt x="0" y="61"/>
                      <a:pt x="0" y="61"/>
                      <a:pt x="0" y="61"/>
                    </a:cubicBezTo>
                    <a:cubicBezTo>
                      <a:pt x="44" y="61"/>
                      <a:pt x="44" y="61"/>
                      <a:pt x="44" y="61"/>
                    </a:cubicBezTo>
                    <a:cubicBezTo>
                      <a:pt x="44" y="22"/>
                      <a:pt x="44" y="22"/>
                      <a:pt x="44" y="22"/>
                    </a:cubicBezTo>
                    <a:lnTo>
                      <a:pt x="39" y="22"/>
                    </a:lnTo>
                    <a:close/>
                  </a:path>
                </a:pathLst>
              </a:custGeom>
              <a:solidFill>
                <a:srgbClr val="009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44" name="Freeform 78"/>
              <p:cNvSpPr>
                <a:spLocks noChangeAspect="1"/>
              </p:cNvSpPr>
              <p:nvPr/>
            </p:nvSpPr>
            <p:spPr bwMode="auto">
              <a:xfrm>
                <a:off x="2257" y="2189"/>
                <a:ext cx="41" cy="35"/>
              </a:xfrm>
              <a:custGeom>
                <a:avLst/>
                <a:gdLst>
                  <a:gd name="T0" fmla="*/ 21 w 82"/>
                  <a:gd name="T1" fmla="*/ 9 h 69"/>
                  <a:gd name="T2" fmla="*/ 9 w 82"/>
                  <a:gd name="T3" fmla="*/ 0 h 69"/>
                  <a:gd name="T4" fmla="*/ 9 w 82"/>
                  <a:gd name="T5" fmla="*/ 6 h 69"/>
                  <a:gd name="T6" fmla="*/ 0 w 82"/>
                  <a:gd name="T7" fmla="*/ 6 h 69"/>
                  <a:gd name="T8" fmla="*/ 0 w 82"/>
                  <a:gd name="T9" fmla="*/ 13 h 69"/>
                  <a:gd name="T10" fmla="*/ 9 w 82"/>
                  <a:gd name="T11" fmla="*/ 13 h 69"/>
                  <a:gd name="T12" fmla="*/ 9 w 82"/>
                  <a:gd name="T13" fmla="*/ 18 h 69"/>
                  <a:gd name="T14" fmla="*/ 21 w 82"/>
                  <a:gd name="T15" fmla="*/ 9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2" h="69">
                    <a:moveTo>
                      <a:pt x="82" y="36"/>
                    </a:moveTo>
                    <a:lnTo>
                      <a:pt x="33" y="0"/>
                    </a:lnTo>
                    <a:lnTo>
                      <a:pt x="33" y="22"/>
                    </a:lnTo>
                    <a:lnTo>
                      <a:pt x="0" y="22"/>
                    </a:lnTo>
                    <a:lnTo>
                      <a:pt x="0" y="52"/>
                    </a:lnTo>
                    <a:lnTo>
                      <a:pt x="33" y="52"/>
                    </a:lnTo>
                    <a:lnTo>
                      <a:pt x="33" y="69"/>
                    </a:lnTo>
                    <a:lnTo>
                      <a:pt x="82" y="36"/>
                    </a:lnTo>
                    <a:close/>
                  </a:path>
                </a:pathLst>
              </a:custGeom>
              <a:solidFill>
                <a:srgbClr val="009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45" name="Freeform 79"/>
              <p:cNvSpPr>
                <a:spLocks noChangeAspect="1"/>
              </p:cNvSpPr>
              <p:nvPr/>
            </p:nvSpPr>
            <p:spPr bwMode="auto">
              <a:xfrm>
                <a:off x="2141" y="2189"/>
                <a:ext cx="42" cy="35"/>
              </a:xfrm>
              <a:custGeom>
                <a:avLst/>
                <a:gdLst>
                  <a:gd name="T0" fmla="*/ 0 w 83"/>
                  <a:gd name="T1" fmla="*/ 9 h 69"/>
                  <a:gd name="T2" fmla="*/ 13 w 83"/>
                  <a:gd name="T3" fmla="*/ 0 h 69"/>
                  <a:gd name="T4" fmla="*/ 13 w 83"/>
                  <a:gd name="T5" fmla="*/ 6 h 69"/>
                  <a:gd name="T6" fmla="*/ 21 w 83"/>
                  <a:gd name="T7" fmla="*/ 6 h 69"/>
                  <a:gd name="T8" fmla="*/ 21 w 83"/>
                  <a:gd name="T9" fmla="*/ 13 h 69"/>
                  <a:gd name="T10" fmla="*/ 13 w 83"/>
                  <a:gd name="T11" fmla="*/ 13 h 69"/>
                  <a:gd name="T12" fmla="*/ 13 w 83"/>
                  <a:gd name="T13" fmla="*/ 18 h 69"/>
                  <a:gd name="T14" fmla="*/ 0 w 83"/>
                  <a:gd name="T15" fmla="*/ 9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69">
                    <a:moveTo>
                      <a:pt x="0" y="36"/>
                    </a:moveTo>
                    <a:lnTo>
                      <a:pt x="52" y="0"/>
                    </a:lnTo>
                    <a:lnTo>
                      <a:pt x="52" y="22"/>
                    </a:lnTo>
                    <a:lnTo>
                      <a:pt x="83" y="22"/>
                    </a:lnTo>
                    <a:lnTo>
                      <a:pt x="83" y="52"/>
                    </a:lnTo>
                    <a:lnTo>
                      <a:pt x="52" y="52"/>
                    </a:lnTo>
                    <a:lnTo>
                      <a:pt x="52" y="69"/>
                    </a:lnTo>
                    <a:lnTo>
                      <a:pt x="0" y="36"/>
                    </a:lnTo>
                    <a:close/>
                  </a:path>
                </a:pathLst>
              </a:custGeom>
              <a:solidFill>
                <a:srgbClr val="009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128" name="Rectangle 80"/>
            <p:cNvSpPr>
              <a:spLocks noChangeAspect="1" noChangeArrowheads="1"/>
            </p:cNvSpPr>
            <p:nvPr/>
          </p:nvSpPr>
          <p:spPr bwMode="auto">
            <a:xfrm>
              <a:off x="2918" y="3465"/>
              <a:ext cx="196" cy="1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129" name="Group 467"/>
            <p:cNvGrpSpPr>
              <a:grpSpLocks/>
            </p:cNvGrpSpPr>
            <p:nvPr/>
          </p:nvGrpSpPr>
          <p:grpSpPr bwMode="auto">
            <a:xfrm>
              <a:off x="2932" y="3523"/>
              <a:ext cx="168" cy="80"/>
              <a:chOff x="2868" y="2155"/>
              <a:chExt cx="156" cy="74"/>
            </a:xfrm>
          </p:grpSpPr>
          <p:sp>
            <p:nvSpPr>
              <p:cNvPr id="140" name="Freeform 81"/>
              <p:cNvSpPr>
                <a:spLocks noChangeAspect="1" noEditPoints="1"/>
              </p:cNvSpPr>
              <p:nvPr/>
            </p:nvSpPr>
            <p:spPr bwMode="auto">
              <a:xfrm>
                <a:off x="2920" y="2155"/>
                <a:ext cx="53" cy="74"/>
              </a:xfrm>
              <a:custGeom>
                <a:avLst/>
                <a:gdLst>
                  <a:gd name="T0" fmla="*/ 16 w 44"/>
                  <a:gd name="T1" fmla="*/ 25 h 61"/>
                  <a:gd name="T2" fmla="*/ 33 w 44"/>
                  <a:gd name="T3" fmla="*/ 8 h 61"/>
                  <a:gd name="T4" fmla="*/ 49 w 44"/>
                  <a:gd name="T5" fmla="*/ 25 h 61"/>
                  <a:gd name="T6" fmla="*/ 49 w 44"/>
                  <a:gd name="T7" fmla="*/ 33 h 61"/>
                  <a:gd name="T8" fmla="*/ 16 w 44"/>
                  <a:gd name="T9" fmla="*/ 33 h 61"/>
                  <a:gd name="T10" fmla="*/ 16 w 44"/>
                  <a:gd name="T11" fmla="*/ 25 h 61"/>
                  <a:gd name="T12" fmla="*/ 57 w 44"/>
                  <a:gd name="T13" fmla="*/ 33 h 61"/>
                  <a:gd name="T14" fmla="*/ 57 w 44"/>
                  <a:gd name="T15" fmla="*/ 25 h 61"/>
                  <a:gd name="T16" fmla="*/ 33 w 44"/>
                  <a:gd name="T17" fmla="*/ 0 h 61"/>
                  <a:gd name="T18" fmla="*/ 8 w 44"/>
                  <a:gd name="T19" fmla="*/ 25 h 61"/>
                  <a:gd name="T20" fmla="*/ 8 w 44"/>
                  <a:gd name="T21" fmla="*/ 33 h 61"/>
                  <a:gd name="T22" fmla="*/ 0 w 44"/>
                  <a:gd name="T23" fmla="*/ 33 h 61"/>
                  <a:gd name="T24" fmla="*/ 0 w 44"/>
                  <a:gd name="T25" fmla="*/ 90 h 61"/>
                  <a:gd name="T26" fmla="*/ 64 w 44"/>
                  <a:gd name="T27" fmla="*/ 90 h 61"/>
                  <a:gd name="T28" fmla="*/ 64 w 44"/>
                  <a:gd name="T29" fmla="*/ 33 h 61"/>
                  <a:gd name="T30" fmla="*/ 57 w 44"/>
                  <a:gd name="T31" fmla="*/ 33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4" h="61">
                    <a:moveTo>
                      <a:pt x="11" y="17"/>
                    </a:moveTo>
                    <a:cubicBezTo>
                      <a:pt x="11" y="10"/>
                      <a:pt x="15" y="6"/>
                      <a:pt x="22" y="6"/>
                    </a:cubicBezTo>
                    <a:cubicBezTo>
                      <a:pt x="29" y="6"/>
                      <a:pt x="34" y="10"/>
                      <a:pt x="34" y="17"/>
                    </a:cubicBezTo>
                    <a:cubicBezTo>
                      <a:pt x="34" y="17"/>
                      <a:pt x="34" y="20"/>
                      <a:pt x="34" y="22"/>
                    </a:cubicBezTo>
                    <a:cubicBezTo>
                      <a:pt x="11" y="22"/>
                      <a:pt x="11" y="22"/>
                      <a:pt x="11" y="22"/>
                    </a:cubicBezTo>
                    <a:cubicBezTo>
                      <a:pt x="11" y="20"/>
                      <a:pt x="11" y="17"/>
                      <a:pt x="11" y="17"/>
                    </a:cubicBezTo>
                    <a:moveTo>
                      <a:pt x="39" y="22"/>
                    </a:moveTo>
                    <a:cubicBezTo>
                      <a:pt x="39" y="17"/>
                      <a:pt x="39" y="17"/>
                      <a:pt x="39" y="17"/>
                    </a:cubicBezTo>
                    <a:cubicBezTo>
                      <a:pt x="39" y="8"/>
                      <a:pt x="31" y="0"/>
                      <a:pt x="22" y="0"/>
                    </a:cubicBezTo>
                    <a:cubicBezTo>
                      <a:pt x="13" y="0"/>
                      <a:pt x="6" y="8"/>
                      <a:pt x="6" y="17"/>
                    </a:cubicBezTo>
                    <a:cubicBezTo>
                      <a:pt x="6" y="22"/>
                      <a:pt x="6" y="22"/>
                      <a:pt x="6" y="22"/>
                    </a:cubicBezTo>
                    <a:cubicBezTo>
                      <a:pt x="0" y="22"/>
                      <a:pt x="0" y="22"/>
                      <a:pt x="0" y="22"/>
                    </a:cubicBezTo>
                    <a:cubicBezTo>
                      <a:pt x="0" y="61"/>
                      <a:pt x="0" y="61"/>
                      <a:pt x="0" y="61"/>
                    </a:cubicBezTo>
                    <a:cubicBezTo>
                      <a:pt x="44" y="61"/>
                      <a:pt x="44" y="61"/>
                      <a:pt x="44" y="61"/>
                    </a:cubicBezTo>
                    <a:cubicBezTo>
                      <a:pt x="44" y="22"/>
                      <a:pt x="44" y="22"/>
                      <a:pt x="44" y="22"/>
                    </a:cubicBezTo>
                    <a:lnTo>
                      <a:pt x="39" y="22"/>
                    </a:lnTo>
                    <a:close/>
                  </a:path>
                </a:pathLst>
              </a:custGeom>
              <a:solidFill>
                <a:srgbClr val="009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41" name="Freeform 82"/>
              <p:cNvSpPr>
                <a:spLocks noChangeAspect="1"/>
              </p:cNvSpPr>
              <p:nvPr/>
            </p:nvSpPr>
            <p:spPr bwMode="auto">
              <a:xfrm>
                <a:off x="2982" y="2189"/>
                <a:ext cx="42" cy="35"/>
              </a:xfrm>
              <a:custGeom>
                <a:avLst/>
                <a:gdLst>
                  <a:gd name="T0" fmla="*/ 22 w 82"/>
                  <a:gd name="T1" fmla="*/ 9 h 69"/>
                  <a:gd name="T2" fmla="*/ 9 w 82"/>
                  <a:gd name="T3" fmla="*/ 0 h 69"/>
                  <a:gd name="T4" fmla="*/ 9 w 82"/>
                  <a:gd name="T5" fmla="*/ 6 h 69"/>
                  <a:gd name="T6" fmla="*/ 0 w 82"/>
                  <a:gd name="T7" fmla="*/ 6 h 69"/>
                  <a:gd name="T8" fmla="*/ 0 w 82"/>
                  <a:gd name="T9" fmla="*/ 13 h 69"/>
                  <a:gd name="T10" fmla="*/ 9 w 82"/>
                  <a:gd name="T11" fmla="*/ 13 h 69"/>
                  <a:gd name="T12" fmla="*/ 9 w 82"/>
                  <a:gd name="T13" fmla="*/ 18 h 69"/>
                  <a:gd name="T14" fmla="*/ 22 w 82"/>
                  <a:gd name="T15" fmla="*/ 9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2" h="69">
                    <a:moveTo>
                      <a:pt x="82" y="36"/>
                    </a:moveTo>
                    <a:lnTo>
                      <a:pt x="33" y="0"/>
                    </a:lnTo>
                    <a:lnTo>
                      <a:pt x="33" y="22"/>
                    </a:lnTo>
                    <a:lnTo>
                      <a:pt x="0" y="22"/>
                    </a:lnTo>
                    <a:lnTo>
                      <a:pt x="0" y="52"/>
                    </a:lnTo>
                    <a:lnTo>
                      <a:pt x="33" y="52"/>
                    </a:lnTo>
                    <a:lnTo>
                      <a:pt x="33" y="69"/>
                    </a:lnTo>
                    <a:lnTo>
                      <a:pt x="82" y="36"/>
                    </a:lnTo>
                    <a:close/>
                  </a:path>
                </a:pathLst>
              </a:custGeom>
              <a:solidFill>
                <a:srgbClr val="009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42" name="Freeform 83"/>
              <p:cNvSpPr>
                <a:spLocks noChangeAspect="1"/>
              </p:cNvSpPr>
              <p:nvPr/>
            </p:nvSpPr>
            <p:spPr bwMode="auto">
              <a:xfrm>
                <a:off x="2868" y="2189"/>
                <a:ext cx="42" cy="35"/>
              </a:xfrm>
              <a:custGeom>
                <a:avLst/>
                <a:gdLst>
                  <a:gd name="T0" fmla="*/ 0 w 83"/>
                  <a:gd name="T1" fmla="*/ 9 h 69"/>
                  <a:gd name="T2" fmla="*/ 13 w 83"/>
                  <a:gd name="T3" fmla="*/ 0 h 69"/>
                  <a:gd name="T4" fmla="*/ 13 w 83"/>
                  <a:gd name="T5" fmla="*/ 6 h 69"/>
                  <a:gd name="T6" fmla="*/ 21 w 83"/>
                  <a:gd name="T7" fmla="*/ 6 h 69"/>
                  <a:gd name="T8" fmla="*/ 21 w 83"/>
                  <a:gd name="T9" fmla="*/ 13 h 69"/>
                  <a:gd name="T10" fmla="*/ 13 w 83"/>
                  <a:gd name="T11" fmla="*/ 13 h 69"/>
                  <a:gd name="T12" fmla="*/ 13 w 83"/>
                  <a:gd name="T13" fmla="*/ 18 h 69"/>
                  <a:gd name="T14" fmla="*/ 0 w 83"/>
                  <a:gd name="T15" fmla="*/ 9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69">
                    <a:moveTo>
                      <a:pt x="0" y="36"/>
                    </a:moveTo>
                    <a:lnTo>
                      <a:pt x="52" y="0"/>
                    </a:lnTo>
                    <a:lnTo>
                      <a:pt x="52" y="22"/>
                    </a:lnTo>
                    <a:lnTo>
                      <a:pt x="83" y="22"/>
                    </a:lnTo>
                    <a:lnTo>
                      <a:pt x="83" y="52"/>
                    </a:lnTo>
                    <a:lnTo>
                      <a:pt x="52" y="52"/>
                    </a:lnTo>
                    <a:lnTo>
                      <a:pt x="52" y="69"/>
                    </a:lnTo>
                    <a:lnTo>
                      <a:pt x="0" y="36"/>
                    </a:lnTo>
                    <a:close/>
                  </a:path>
                </a:pathLst>
              </a:custGeom>
              <a:solidFill>
                <a:srgbClr val="009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nvGrpSpPr>
            <p:cNvPr id="130" name="Group 96"/>
            <p:cNvGrpSpPr>
              <a:grpSpLocks noChangeAspect="1"/>
            </p:cNvGrpSpPr>
            <p:nvPr/>
          </p:nvGrpSpPr>
          <p:grpSpPr bwMode="auto">
            <a:xfrm>
              <a:off x="2553" y="3467"/>
              <a:ext cx="196" cy="198"/>
              <a:chOff x="2506" y="1955"/>
              <a:chExt cx="184" cy="186"/>
            </a:xfrm>
          </p:grpSpPr>
          <p:sp>
            <p:nvSpPr>
              <p:cNvPr id="138" name="Rectangle 85"/>
              <p:cNvSpPr>
                <a:spLocks noChangeAspect="1" noChangeArrowheads="1"/>
              </p:cNvSpPr>
              <p:nvPr/>
            </p:nvSpPr>
            <p:spPr bwMode="auto">
              <a:xfrm>
                <a:off x="2506" y="1955"/>
                <a:ext cx="184" cy="18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39" name="Freeform 86"/>
              <p:cNvSpPr>
                <a:spLocks noChangeAspect="1"/>
              </p:cNvSpPr>
              <p:nvPr/>
            </p:nvSpPr>
            <p:spPr bwMode="auto">
              <a:xfrm>
                <a:off x="2547" y="1998"/>
                <a:ext cx="102" cy="102"/>
              </a:xfrm>
              <a:custGeom>
                <a:avLst/>
                <a:gdLst>
                  <a:gd name="T0" fmla="*/ 49 w 213"/>
                  <a:gd name="T1" fmla="*/ 17 h 213"/>
                  <a:gd name="T2" fmla="*/ 49 w 213"/>
                  <a:gd name="T3" fmla="*/ 0 h 213"/>
                  <a:gd name="T4" fmla="*/ 32 w 213"/>
                  <a:gd name="T5" fmla="*/ 0 h 213"/>
                  <a:gd name="T6" fmla="*/ 36 w 213"/>
                  <a:gd name="T7" fmla="*/ 4 h 213"/>
                  <a:gd name="T8" fmla="*/ 24 w 213"/>
                  <a:gd name="T9" fmla="*/ 16 h 213"/>
                  <a:gd name="T10" fmla="*/ 12 w 213"/>
                  <a:gd name="T11" fmla="*/ 4 h 213"/>
                  <a:gd name="T12" fmla="*/ 17 w 213"/>
                  <a:gd name="T13" fmla="*/ 0 h 213"/>
                  <a:gd name="T14" fmla="*/ 0 w 213"/>
                  <a:gd name="T15" fmla="*/ 0 h 213"/>
                  <a:gd name="T16" fmla="*/ 0 w 213"/>
                  <a:gd name="T17" fmla="*/ 17 h 213"/>
                  <a:gd name="T18" fmla="*/ 4 w 213"/>
                  <a:gd name="T19" fmla="*/ 12 h 213"/>
                  <a:gd name="T20" fmla="*/ 16 w 213"/>
                  <a:gd name="T21" fmla="*/ 24 h 213"/>
                  <a:gd name="T22" fmla="*/ 4 w 213"/>
                  <a:gd name="T23" fmla="*/ 36 h 213"/>
                  <a:gd name="T24" fmla="*/ 0 w 213"/>
                  <a:gd name="T25" fmla="*/ 32 h 213"/>
                  <a:gd name="T26" fmla="*/ 0 w 213"/>
                  <a:gd name="T27" fmla="*/ 49 h 213"/>
                  <a:gd name="T28" fmla="*/ 17 w 213"/>
                  <a:gd name="T29" fmla="*/ 49 h 213"/>
                  <a:gd name="T30" fmla="*/ 12 w 213"/>
                  <a:gd name="T31" fmla="*/ 45 h 213"/>
                  <a:gd name="T32" fmla="*/ 24 w 213"/>
                  <a:gd name="T33" fmla="*/ 33 h 213"/>
                  <a:gd name="T34" fmla="*/ 36 w 213"/>
                  <a:gd name="T35" fmla="*/ 45 h 213"/>
                  <a:gd name="T36" fmla="*/ 32 w 213"/>
                  <a:gd name="T37" fmla="*/ 49 h 213"/>
                  <a:gd name="T38" fmla="*/ 49 w 213"/>
                  <a:gd name="T39" fmla="*/ 49 h 213"/>
                  <a:gd name="T40" fmla="*/ 49 w 213"/>
                  <a:gd name="T41" fmla="*/ 32 h 213"/>
                  <a:gd name="T42" fmla="*/ 45 w 213"/>
                  <a:gd name="T43" fmla="*/ 36 h 213"/>
                  <a:gd name="T44" fmla="*/ 33 w 213"/>
                  <a:gd name="T45" fmla="*/ 24 h 213"/>
                  <a:gd name="T46" fmla="*/ 45 w 213"/>
                  <a:gd name="T47" fmla="*/ 12 h 213"/>
                  <a:gd name="T48" fmla="*/ 49 w 213"/>
                  <a:gd name="T49" fmla="*/ 17 h 2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3" h="213">
                    <a:moveTo>
                      <a:pt x="213" y="73"/>
                    </a:moveTo>
                    <a:lnTo>
                      <a:pt x="213" y="0"/>
                    </a:lnTo>
                    <a:lnTo>
                      <a:pt x="140" y="0"/>
                    </a:lnTo>
                    <a:lnTo>
                      <a:pt x="159" y="19"/>
                    </a:lnTo>
                    <a:lnTo>
                      <a:pt x="107" y="71"/>
                    </a:lnTo>
                    <a:lnTo>
                      <a:pt x="55" y="19"/>
                    </a:lnTo>
                    <a:lnTo>
                      <a:pt x="74" y="0"/>
                    </a:lnTo>
                    <a:lnTo>
                      <a:pt x="0" y="0"/>
                    </a:lnTo>
                    <a:lnTo>
                      <a:pt x="0" y="73"/>
                    </a:lnTo>
                    <a:lnTo>
                      <a:pt x="19" y="54"/>
                    </a:lnTo>
                    <a:lnTo>
                      <a:pt x="71" y="106"/>
                    </a:lnTo>
                    <a:lnTo>
                      <a:pt x="19" y="158"/>
                    </a:lnTo>
                    <a:lnTo>
                      <a:pt x="0" y="139"/>
                    </a:lnTo>
                    <a:lnTo>
                      <a:pt x="0" y="213"/>
                    </a:lnTo>
                    <a:lnTo>
                      <a:pt x="74" y="213"/>
                    </a:lnTo>
                    <a:lnTo>
                      <a:pt x="55" y="194"/>
                    </a:lnTo>
                    <a:lnTo>
                      <a:pt x="107" y="142"/>
                    </a:lnTo>
                    <a:lnTo>
                      <a:pt x="159" y="194"/>
                    </a:lnTo>
                    <a:lnTo>
                      <a:pt x="140" y="213"/>
                    </a:lnTo>
                    <a:lnTo>
                      <a:pt x="213" y="213"/>
                    </a:lnTo>
                    <a:lnTo>
                      <a:pt x="213" y="139"/>
                    </a:lnTo>
                    <a:lnTo>
                      <a:pt x="194" y="158"/>
                    </a:lnTo>
                    <a:lnTo>
                      <a:pt x="142" y="106"/>
                    </a:lnTo>
                    <a:lnTo>
                      <a:pt x="194" y="54"/>
                    </a:lnTo>
                    <a:lnTo>
                      <a:pt x="213" y="73"/>
                    </a:lnTo>
                    <a:close/>
                  </a:path>
                </a:pathLst>
              </a:custGeom>
              <a:solidFill>
                <a:srgbClr val="009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131" name="Line 142"/>
            <p:cNvSpPr>
              <a:spLocks noChangeShapeType="1"/>
            </p:cNvSpPr>
            <p:nvPr/>
          </p:nvSpPr>
          <p:spPr bwMode="auto">
            <a:xfrm>
              <a:off x="3096" y="3561"/>
              <a:ext cx="446" cy="0"/>
            </a:xfrm>
            <a:prstGeom prst="line">
              <a:avLst/>
            </a:prstGeom>
            <a:noFill/>
            <a:ln w="1270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132" name="Rectangle 473"/>
            <p:cNvSpPr>
              <a:spLocks noChangeArrowheads="1"/>
            </p:cNvSpPr>
            <p:nvPr/>
          </p:nvSpPr>
          <p:spPr bwMode="auto">
            <a:xfrm>
              <a:off x="232" y="4029"/>
              <a:ext cx="1722" cy="245"/>
            </a:xfrm>
            <a:prstGeom prst="rect">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ja-JP" altLang="en-US" sz="1400" b="1" i="0" u="none" strike="noStrike" kern="0" cap="none" spc="0" normalizeH="0" baseline="0" noProof="0" dirty="0" smtClean="0">
                  <a:ln>
                    <a:noFill/>
                  </a:ln>
                  <a:solidFill>
                    <a:srgbClr val="FFFFFF"/>
                  </a:solidFill>
                  <a:effectLst/>
                  <a:uLnTx/>
                  <a:uFillTx/>
                  <a:latin typeface="Meiryo" charset="-128"/>
                  <a:ea typeface="Meiryo" charset="-128"/>
                  <a:cs typeface="Meiryo" charset="-128"/>
                </a:rPr>
                <a:t>パブリックネットワーク</a:t>
              </a:r>
            </a:p>
          </p:txBody>
        </p:sp>
        <p:sp>
          <p:nvSpPr>
            <p:cNvPr id="133" name="AutoShape 474"/>
            <p:cNvSpPr>
              <a:spLocks noChangeArrowheads="1"/>
            </p:cNvSpPr>
            <p:nvPr/>
          </p:nvSpPr>
          <p:spPr bwMode="auto">
            <a:xfrm rot="10800000" flipV="1">
              <a:off x="418" y="3949"/>
              <a:ext cx="138" cy="84"/>
            </a:xfrm>
            <a:prstGeom prst="triangle">
              <a:avLst>
                <a:gd name="adj" fmla="val 50000"/>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rIns="0" anchor="ctr"/>
            <a:lstStyle>
              <a:lvl1pPr marL="174625" indent="-174625">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517525" indent="-174625">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966788" indent="-168275">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430338" indent="-176213">
                <a:spcBef>
                  <a:spcPct val="20000"/>
                </a:spcBef>
                <a:buClr>
                  <a:schemeClr val="tx1"/>
                </a:buClr>
                <a:buChar char="•"/>
                <a:defRPr sz="1400">
                  <a:solidFill>
                    <a:schemeClr val="tx1"/>
                  </a:solidFill>
                  <a:latin typeface="Arial" panose="020B0604020202020204" pitchFamily="34" charset="0"/>
                </a:defRPr>
              </a:lvl4pPr>
              <a:lvl5pPr marL="1719263" indent="-7938">
                <a:spcBef>
                  <a:spcPct val="20000"/>
                </a:spcBef>
                <a:buClr>
                  <a:schemeClr val="tx1"/>
                </a:buClr>
                <a:buChar char="»"/>
                <a:defRPr sz="1200">
                  <a:solidFill>
                    <a:schemeClr val="tx1"/>
                  </a:solidFill>
                  <a:latin typeface="Arial" panose="020B0604020202020204" pitchFamily="34" charset="0"/>
                </a:defRPr>
              </a:lvl5pPr>
              <a:lvl6pPr marL="21764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6336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0908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5480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174625" marR="0" lvl="0" indent="-174625"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FFFFFF"/>
                </a:solidFill>
                <a:effectLst/>
                <a:uLnTx/>
                <a:uFillTx/>
                <a:latin typeface="Meiryo" charset="-128"/>
                <a:ea typeface="Meiryo" charset="-128"/>
                <a:cs typeface="Meiryo" charset="-128"/>
              </a:endParaRPr>
            </a:p>
          </p:txBody>
        </p:sp>
        <p:sp>
          <p:nvSpPr>
            <p:cNvPr id="134" name="Rectangle 478"/>
            <p:cNvSpPr>
              <a:spLocks noChangeArrowheads="1"/>
            </p:cNvSpPr>
            <p:nvPr/>
          </p:nvSpPr>
          <p:spPr bwMode="auto">
            <a:xfrm>
              <a:off x="2046" y="4029"/>
              <a:ext cx="1802" cy="245"/>
            </a:xfrm>
            <a:prstGeom prst="rect">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ja-JP" altLang="en-US" sz="1400" b="1" i="0" u="none" strike="noStrike" kern="0" cap="none" spc="0" normalizeH="0" baseline="0" noProof="0" smtClean="0">
                  <a:ln>
                    <a:noFill/>
                  </a:ln>
                  <a:solidFill>
                    <a:srgbClr val="FFFFFF"/>
                  </a:solidFill>
                  <a:effectLst/>
                  <a:uLnTx/>
                  <a:uFillTx/>
                  <a:latin typeface="Meiryo" charset="-128"/>
                  <a:ea typeface="Meiryo" charset="-128"/>
                  <a:cs typeface="Meiryo" charset="-128"/>
                </a:rPr>
                <a:t>マネジメントネットワーク</a:t>
              </a:r>
              <a:endParaRPr kumimoji="0" lang="en-US" altLang="ja-JP" sz="1400" b="1" i="0" u="none" strike="noStrike" kern="0" cap="none" spc="0" normalizeH="0" baseline="0" noProof="0" smtClean="0">
                <a:ln>
                  <a:noFill/>
                </a:ln>
                <a:solidFill>
                  <a:srgbClr val="FFFFFF"/>
                </a:solidFill>
                <a:effectLst/>
                <a:uLnTx/>
                <a:uFillTx/>
                <a:latin typeface="Meiryo" charset="-128"/>
                <a:ea typeface="Meiryo" charset="-128"/>
                <a:cs typeface="Meiryo" charset="-128"/>
              </a:endParaRPr>
            </a:p>
          </p:txBody>
        </p:sp>
        <p:sp>
          <p:nvSpPr>
            <p:cNvPr id="135" name="AutoShape 479"/>
            <p:cNvSpPr>
              <a:spLocks noChangeArrowheads="1"/>
            </p:cNvSpPr>
            <p:nvPr/>
          </p:nvSpPr>
          <p:spPr bwMode="auto">
            <a:xfrm rot="10800000" flipV="1">
              <a:off x="2237" y="3949"/>
              <a:ext cx="138" cy="84"/>
            </a:xfrm>
            <a:prstGeom prst="triangle">
              <a:avLst>
                <a:gd name="adj" fmla="val 50000"/>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rIns="0" anchor="ctr"/>
            <a:lstStyle>
              <a:lvl1pPr marL="174625" indent="-174625">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517525" indent="-174625">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966788" indent="-168275">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430338" indent="-176213">
                <a:spcBef>
                  <a:spcPct val="20000"/>
                </a:spcBef>
                <a:buClr>
                  <a:schemeClr val="tx1"/>
                </a:buClr>
                <a:buChar char="•"/>
                <a:defRPr sz="1400">
                  <a:solidFill>
                    <a:schemeClr val="tx1"/>
                  </a:solidFill>
                  <a:latin typeface="Arial" panose="020B0604020202020204" pitchFamily="34" charset="0"/>
                </a:defRPr>
              </a:lvl4pPr>
              <a:lvl5pPr marL="1719263" indent="-7938">
                <a:spcBef>
                  <a:spcPct val="20000"/>
                </a:spcBef>
                <a:buClr>
                  <a:schemeClr val="tx1"/>
                </a:buClr>
                <a:buChar char="»"/>
                <a:defRPr sz="1200">
                  <a:solidFill>
                    <a:schemeClr val="tx1"/>
                  </a:solidFill>
                  <a:latin typeface="Arial" panose="020B0604020202020204" pitchFamily="34" charset="0"/>
                </a:defRPr>
              </a:lvl5pPr>
              <a:lvl6pPr marL="21764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6336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0908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5480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174625" marR="0" lvl="0" indent="-174625"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FFFFFF"/>
                </a:solidFill>
                <a:effectLst/>
                <a:uLnTx/>
                <a:uFillTx/>
                <a:latin typeface="Meiryo" charset="-128"/>
                <a:ea typeface="Meiryo" charset="-128"/>
                <a:cs typeface="Meiryo" charset="-128"/>
              </a:endParaRPr>
            </a:p>
          </p:txBody>
        </p:sp>
        <p:sp>
          <p:nvSpPr>
            <p:cNvPr id="136" name="Rectangle 481"/>
            <p:cNvSpPr>
              <a:spLocks noChangeArrowheads="1"/>
            </p:cNvSpPr>
            <p:nvPr/>
          </p:nvSpPr>
          <p:spPr bwMode="auto">
            <a:xfrm>
              <a:off x="3943" y="4029"/>
              <a:ext cx="1722" cy="245"/>
            </a:xfrm>
            <a:prstGeom prst="rect">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r>
                <a:rPr kumimoji="0" lang="ja-JP" altLang="en-US" sz="1400" b="1" i="0" u="none" strike="noStrike" kern="0" cap="none" spc="0" normalizeH="0" baseline="0" noProof="0" smtClean="0">
                  <a:ln>
                    <a:noFill/>
                  </a:ln>
                  <a:solidFill>
                    <a:srgbClr val="FFFFFF"/>
                  </a:solidFill>
                  <a:effectLst/>
                  <a:uLnTx/>
                  <a:uFillTx/>
                  <a:latin typeface="Meiryo" charset="-128"/>
                  <a:ea typeface="Meiryo" charset="-128"/>
                  <a:cs typeface="Meiryo" charset="-128"/>
                </a:rPr>
                <a:t>プライベートネットワーク</a:t>
              </a:r>
            </a:p>
          </p:txBody>
        </p:sp>
        <p:sp>
          <p:nvSpPr>
            <p:cNvPr id="137" name="AutoShape 482"/>
            <p:cNvSpPr>
              <a:spLocks noChangeArrowheads="1"/>
            </p:cNvSpPr>
            <p:nvPr/>
          </p:nvSpPr>
          <p:spPr bwMode="auto">
            <a:xfrm rot="10800000" flipV="1">
              <a:off x="4141" y="3949"/>
              <a:ext cx="138" cy="84"/>
            </a:xfrm>
            <a:prstGeom prst="triangle">
              <a:avLst>
                <a:gd name="adj" fmla="val 50000"/>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rIns="0" anchor="ctr"/>
            <a:lstStyle>
              <a:lvl1pPr marL="174625" indent="-174625">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517525" indent="-174625">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966788" indent="-168275">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430338" indent="-176213">
                <a:spcBef>
                  <a:spcPct val="20000"/>
                </a:spcBef>
                <a:buClr>
                  <a:schemeClr val="tx1"/>
                </a:buClr>
                <a:buChar char="•"/>
                <a:defRPr sz="1400">
                  <a:solidFill>
                    <a:schemeClr val="tx1"/>
                  </a:solidFill>
                  <a:latin typeface="Arial" panose="020B0604020202020204" pitchFamily="34" charset="0"/>
                </a:defRPr>
              </a:lvl4pPr>
              <a:lvl5pPr marL="1719263" indent="-7938">
                <a:spcBef>
                  <a:spcPct val="20000"/>
                </a:spcBef>
                <a:buClr>
                  <a:schemeClr val="tx1"/>
                </a:buClr>
                <a:buChar char="»"/>
                <a:defRPr sz="1200">
                  <a:solidFill>
                    <a:schemeClr val="tx1"/>
                  </a:solidFill>
                  <a:latin typeface="Arial" panose="020B0604020202020204" pitchFamily="34" charset="0"/>
                </a:defRPr>
              </a:lvl5pPr>
              <a:lvl6pPr marL="21764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6336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0908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548063" indent="-7938"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174625" marR="0" lvl="0" indent="-174625"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600" b="0" i="0" u="none" strike="noStrike" kern="0" cap="none" spc="0" normalizeH="0" baseline="-25000" noProof="0" smtClean="0">
                <a:ln>
                  <a:noFill/>
                </a:ln>
                <a:solidFill>
                  <a:srgbClr val="FFFFFF"/>
                </a:solidFill>
                <a:effectLst/>
                <a:uLnTx/>
                <a:uFillTx/>
                <a:latin typeface="Meiryo" charset="-128"/>
                <a:ea typeface="Meiryo" charset="-128"/>
                <a:cs typeface="Meiryo" charset="-128"/>
              </a:endParaRPr>
            </a:p>
          </p:txBody>
        </p:sp>
      </p:grpSp>
      <p:sp>
        <p:nvSpPr>
          <p:cNvPr id="198" name="Rectangle 493"/>
          <p:cNvSpPr>
            <a:spLocks noChangeArrowheads="1"/>
          </p:cNvSpPr>
          <p:nvPr/>
        </p:nvSpPr>
        <p:spPr bwMode="auto">
          <a:xfrm>
            <a:off x="2291522" y="1275591"/>
            <a:ext cx="492125" cy="5327650"/>
          </a:xfrm>
          <a:prstGeom prst="rect">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eaVert" wrap="none" lIns="0" tIns="0" rIns="0" bIns="0" anchorCtr="1"/>
          <a:lstStyle/>
          <a:p>
            <a:pPr algn="ctr" eaLnBrk="0" fontAlgn="base" hangingPunct="0">
              <a:spcBef>
                <a:spcPct val="0"/>
              </a:spcBef>
              <a:spcAft>
                <a:spcPct val="0"/>
              </a:spcAft>
            </a:pPr>
            <a:r>
              <a:rPr lang="en-US" altLang="ja-JP" sz="2800" baseline="-25000" smtClean="0">
                <a:solidFill>
                  <a:srgbClr val="FFFFFF"/>
                </a:solidFill>
                <a:latin typeface="Meiryo" charset="-128"/>
                <a:ea typeface="Meiryo" charset="-128"/>
                <a:cs typeface="Meiryo" charset="-128"/>
              </a:rPr>
              <a:t>SoftLayer API</a:t>
            </a:r>
          </a:p>
        </p:txBody>
      </p:sp>
      <p:pic>
        <p:nvPicPr>
          <p:cNvPr id="199" name="Picture 8" descr="droid-lg.jpg"/>
          <p:cNvPicPr>
            <a:picLocks noChangeAspect="1" noChangeArrowheads="1"/>
          </p:cNvPicPr>
          <p:nvPr/>
        </p:nvPicPr>
        <p:blipFill>
          <a:blip r:embed="rId3" cstate="print">
            <a:extLst>
              <a:ext uri="{28A0092B-C50C-407E-A947-70E740481C1C}">
                <a14:useLocalDpi xmlns:a14="http://schemas.microsoft.com/office/drawing/2010/main" val="0"/>
              </a:ext>
            </a:extLst>
          </a:blip>
          <a:srcRect b="29289"/>
          <a:stretch>
            <a:fillRect/>
          </a:stretch>
        </p:blipFill>
        <p:spPr bwMode="auto">
          <a:xfrm>
            <a:off x="1694622" y="1826453"/>
            <a:ext cx="455613" cy="11303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00" name="Rectangle 500"/>
          <p:cNvSpPr>
            <a:spLocks noChangeArrowheads="1"/>
          </p:cNvSpPr>
          <p:nvPr/>
        </p:nvSpPr>
        <p:spPr bwMode="auto">
          <a:xfrm>
            <a:off x="1681922" y="2824991"/>
            <a:ext cx="492125" cy="1441450"/>
          </a:xfrm>
          <a:prstGeom prst="rect">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eaVert" wrap="none" lIns="0" tIns="0" rIns="0" bIns="0" anchorCtr="1"/>
          <a:lstStyle/>
          <a:p>
            <a:pPr algn="ctr" eaLnBrk="0" fontAlgn="base" hangingPunct="0">
              <a:spcBef>
                <a:spcPct val="0"/>
              </a:spcBef>
              <a:spcAft>
                <a:spcPct val="0"/>
              </a:spcAft>
            </a:pPr>
            <a:r>
              <a:rPr lang="en-US" altLang="ja-JP" sz="2000" baseline="-25000" smtClean="0">
                <a:solidFill>
                  <a:srgbClr val="FFFFFF"/>
                </a:solidFill>
                <a:latin typeface="Meiryo" charset="-128"/>
                <a:ea typeface="Meiryo" charset="-128"/>
                <a:cs typeface="Meiryo" charset="-128"/>
              </a:rPr>
              <a:t>SoftLayer CLI</a:t>
            </a:r>
          </a:p>
        </p:txBody>
      </p:sp>
      <p:sp>
        <p:nvSpPr>
          <p:cNvPr id="201" name="Rectangle 501"/>
          <p:cNvSpPr>
            <a:spLocks noChangeArrowheads="1"/>
          </p:cNvSpPr>
          <p:nvPr/>
        </p:nvSpPr>
        <p:spPr bwMode="auto">
          <a:xfrm>
            <a:off x="1694622" y="4336291"/>
            <a:ext cx="492125" cy="2279650"/>
          </a:xfrm>
          <a:prstGeom prst="rect">
            <a:avLst/>
          </a:prstGeom>
          <a:solidFill>
            <a:srgbClr val="003F69"/>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eaVert" wrap="none" lIns="0" tIns="0" rIns="0" bIns="0" anchorCtr="1"/>
          <a:lstStyle/>
          <a:p>
            <a:pPr algn="ctr" eaLnBrk="0" fontAlgn="base" hangingPunct="0">
              <a:spcBef>
                <a:spcPct val="0"/>
              </a:spcBef>
              <a:spcAft>
                <a:spcPct val="0"/>
              </a:spcAft>
            </a:pPr>
            <a:r>
              <a:rPr lang="en-US" altLang="ja-JP" sz="2000" baseline="-25000" smtClean="0">
                <a:solidFill>
                  <a:srgbClr val="FFFFFF"/>
                </a:solidFill>
                <a:latin typeface="Meiryo" charset="-128"/>
                <a:ea typeface="Meiryo" charset="-128"/>
                <a:cs typeface="Meiryo" charset="-128"/>
              </a:rPr>
              <a:t>Java, Python, Ruby, etc</a:t>
            </a:r>
          </a:p>
        </p:txBody>
      </p:sp>
      <p:sp>
        <p:nvSpPr>
          <p:cNvPr id="202" name="Rectangle 502"/>
          <p:cNvSpPr>
            <a:spLocks noChangeArrowheads="1"/>
          </p:cNvSpPr>
          <p:nvPr/>
        </p:nvSpPr>
        <p:spPr bwMode="auto">
          <a:xfrm>
            <a:off x="9916285" y="1275591"/>
            <a:ext cx="792162" cy="590550"/>
          </a:xfrm>
          <a:prstGeom prst="rect">
            <a:avLst/>
          </a:prstGeom>
          <a:solidFill>
            <a:srgbClr val="CC6600"/>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1"/>
          <a:lstStyle/>
          <a:p>
            <a:pPr algn="ctr" eaLnBrk="0" fontAlgn="base" hangingPunct="0">
              <a:spcBef>
                <a:spcPct val="0"/>
              </a:spcBef>
              <a:spcAft>
                <a:spcPct val="0"/>
              </a:spcAft>
            </a:pPr>
            <a:r>
              <a:rPr lang="en-US" altLang="ja-JP" sz="2000" baseline="-25000" smtClean="0">
                <a:solidFill>
                  <a:srgbClr val="FFFFFF"/>
                </a:solidFill>
                <a:latin typeface="Meiryo" charset="-128"/>
                <a:ea typeface="Meiryo" charset="-128"/>
                <a:cs typeface="Meiryo" charset="-128"/>
              </a:rPr>
              <a:t>E-com</a:t>
            </a:r>
            <a:br>
              <a:rPr lang="en-US" altLang="ja-JP" sz="2000" baseline="-25000" smtClean="0">
                <a:solidFill>
                  <a:srgbClr val="FFFFFF"/>
                </a:solidFill>
                <a:latin typeface="Meiryo" charset="-128"/>
                <a:ea typeface="Meiryo" charset="-128"/>
                <a:cs typeface="Meiryo" charset="-128"/>
              </a:rPr>
            </a:br>
            <a:r>
              <a:rPr lang="en-US" altLang="ja-JP" sz="2000" baseline="-25000" smtClean="0">
                <a:solidFill>
                  <a:srgbClr val="FFFFFF"/>
                </a:solidFill>
                <a:latin typeface="Meiryo" charset="-128"/>
                <a:ea typeface="Meiryo" charset="-128"/>
                <a:cs typeface="Meiryo" charset="-128"/>
              </a:rPr>
              <a:t>merce</a:t>
            </a:r>
          </a:p>
          <a:p>
            <a:pPr algn="ctr" eaLnBrk="0" fontAlgn="base" hangingPunct="0">
              <a:spcBef>
                <a:spcPct val="0"/>
              </a:spcBef>
              <a:spcAft>
                <a:spcPct val="0"/>
              </a:spcAft>
            </a:pPr>
            <a:endParaRPr lang="en-US" altLang="ja-JP" sz="2000" baseline="-25000" smtClean="0">
              <a:solidFill>
                <a:srgbClr val="FFFFFF"/>
              </a:solidFill>
              <a:latin typeface="Meiryo" charset="-128"/>
              <a:ea typeface="Meiryo" charset="-128"/>
              <a:cs typeface="Meiryo" charset="-128"/>
            </a:endParaRPr>
          </a:p>
        </p:txBody>
      </p:sp>
      <p:sp>
        <p:nvSpPr>
          <p:cNvPr id="203" name="Text Box 329"/>
          <p:cNvSpPr txBox="1">
            <a:spLocks noChangeArrowheads="1"/>
          </p:cNvSpPr>
          <p:nvPr/>
        </p:nvSpPr>
        <p:spPr bwMode="auto">
          <a:xfrm>
            <a:off x="1514274" y="1226378"/>
            <a:ext cx="759786"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algn="ctr" fontAlgn="base">
              <a:spcBef>
                <a:spcPct val="50000"/>
              </a:spcBef>
              <a:spcAft>
                <a:spcPct val="0"/>
              </a:spcAft>
              <a:buClrTx/>
              <a:buFontTx/>
              <a:buNone/>
            </a:pPr>
            <a:r>
              <a:rPr lang="ja-JP" altLang="en-US" sz="1100" smtClean="0">
                <a:latin typeface="Meiryo" charset="-128"/>
                <a:ea typeface="Meiryo" charset="-128"/>
                <a:cs typeface="Meiryo" charset="-128"/>
              </a:rPr>
              <a:t>モバイル</a:t>
            </a:r>
            <a:br>
              <a:rPr lang="ja-JP" altLang="en-US" sz="1100" smtClean="0">
                <a:latin typeface="Meiryo" charset="-128"/>
                <a:ea typeface="Meiryo" charset="-128"/>
                <a:cs typeface="Meiryo" charset="-128"/>
              </a:rPr>
            </a:br>
            <a:r>
              <a:rPr lang="ja-JP" altLang="en-US" sz="1100" smtClean="0">
                <a:latin typeface="Meiryo" charset="-128"/>
                <a:ea typeface="Meiryo" charset="-128"/>
                <a:cs typeface="Meiryo" charset="-128"/>
              </a:rPr>
              <a:t>デバイス</a:t>
            </a:r>
          </a:p>
        </p:txBody>
      </p:sp>
      <p:grpSp>
        <p:nvGrpSpPr>
          <p:cNvPr id="204" name="Group 120"/>
          <p:cNvGrpSpPr>
            <a:grpSpLocks/>
          </p:cNvGrpSpPr>
          <p:nvPr/>
        </p:nvGrpSpPr>
        <p:grpSpPr bwMode="auto">
          <a:xfrm>
            <a:off x="4167948" y="2448625"/>
            <a:ext cx="771525" cy="158750"/>
            <a:chOff x="468" y="2479"/>
            <a:chExt cx="665" cy="139"/>
          </a:xfrm>
        </p:grpSpPr>
        <p:grpSp>
          <p:nvGrpSpPr>
            <p:cNvPr id="205" name="Group 121"/>
            <p:cNvGrpSpPr>
              <a:grpSpLocks/>
            </p:cNvGrpSpPr>
            <p:nvPr/>
          </p:nvGrpSpPr>
          <p:grpSpPr bwMode="auto">
            <a:xfrm flipH="1">
              <a:off x="1063" y="2502"/>
              <a:ext cx="70" cy="97"/>
              <a:chOff x="381" y="2500"/>
              <a:chExt cx="70" cy="97"/>
            </a:xfrm>
          </p:grpSpPr>
          <p:sp>
            <p:nvSpPr>
              <p:cNvPr id="219" name="AutoShape 122"/>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20" name="Oval 123"/>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21" name="Oval 124"/>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06" name="Freeform 125"/>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07" name="AutoShape 126"/>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08" name="Group 127"/>
            <p:cNvGrpSpPr>
              <a:grpSpLocks/>
            </p:cNvGrpSpPr>
            <p:nvPr/>
          </p:nvGrpSpPr>
          <p:grpSpPr bwMode="auto">
            <a:xfrm>
              <a:off x="468" y="2502"/>
              <a:ext cx="70" cy="97"/>
              <a:chOff x="381" y="2500"/>
              <a:chExt cx="70" cy="97"/>
            </a:xfrm>
          </p:grpSpPr>
          <p:sp>
            <p:nvSpPr>
              <p:cNvPr id="216" name="AutoShape 128"/>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17" name="Oval 129"/>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18" name="Oval 130"/>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09" name="Freeform 131"/>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10" name="Freeform 132"/>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11" name="Group 133"/>
            <p:cNvGrpSpPr>
              <a:grpSpLocks/>
            </p:cNvGrpSpPr>
            <p:nvPr/>
          </p:nvGrpSpPr>
          <p:grpSpPr bwMode="auto">
            <a:xfrm>
              <a:off x="519" y="2487"/>
              <a:ext cx="566" cy="124"/>
              <a:chOff x="519" y="2487"/>
              <a:chExt cx="566" cy="124"/>
            </a:xfrm>
          </p:grpSpPr>
          <p:sp>
            <p:nvSpPr>
              <p:cNvPr id="212" name="Freeform 134"/>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13" name="Freeform 135"/>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14" name="Freeform 136"/>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15" name="Freeform 137"/>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sp>
        <p:nvSpPr>
          <p:cNvPr id="222" name="Rectangle 221"/>
          <p:cNvSpPr/>
          <p:nvPr/>
        </p:nvSpPr>
        <p:spPr>
          <a:xfrm>
            <a:off x="3705779" y="1993526"/>
            <a:ext cx="902811" cy="307777"/>
          </a:xfrm>
          <a:prstGeom prst="rect">
            <a:avLst/>
          </a:prstGeom>
        </p:spPr>
        <p:txBody>
          <a:bodyPr wrap="none">
            <a:spAutoFit/>
          </a:bodyPr>
          <a:lstStyle/>
          <a:p>
            <a:pPr algn="ctr" eaLnBrk="0" fontAlgn="base" hangingPunct="0">
              <a:spcAft>
                <a:spcPct val="0"/>
              </a:spcAft>
              <a:buClr>
                <a:srgbClr val="000000"/>
              </a:buClr>
              <a:buFont typeface="Wingdings" panose="05000000000000000000" pitchFamily="2" charset="2"/>
              <a:buNone/>
            </a:pPr>
            <a:r>
              <a:rPr lang="ja-JP" altLang="en-US" sz="1400" b="1" dirty="0" smtClean="0">
                <a:solidFill>
                  <a:srgbClr val="FFFFFF"/>
                </a:solidFill>
                <a:latin typeface="Meiryo" charset="-128"/>
                <a:ea typeface="Meiryo" charset="-128"/>
                <a:cs typeface="Meiryo" charset="-128"/>
              </a:rPr>
              <a:t>共有環境</a:t>
            </a:r>
            <a:endParaRPr lang="ja-JP" altLang="en-US" sz="1400" b="1" dirty="0">
              <a:solidFill>
                <a:srgbClr val="FFFFFF"/>
              </a:solidFill>
              <a:latin typeface="Meiryo" charset="-128"/>
              <a:ea typeface="Meiryo" charset="-128"/>
              <a:cs typeface="Meiryo" charset="-128"/>
            </a:endParaRPr>
          </a:p>
        </p:txBody>
      </p:sp>
      <p:sp>
        <p:nvSpPr>
          <p:cNvPr id="223" name="Rectangle 222"/>
          <p:cNvSpPr/>
          <p:nvPr/>
        </p:nvSpPr>
        <p:spPr>
          <a:xfrm>
            <a:off x="6451876" y="1993526"/>
            <a:ext cx="902811" cy="307777"/>
          </a:xfrm>
          <a:prstGeom prst="rect">
            <a:avLst/>
          </a:prstGeom>
        </p:spPr>
        <p:txBody>
          <a:bodyPr wrap="none">
            <a:spAutoFit/>
          </a:bodyPr>
          <a:lstStyle/>
          <a:p>
            <a:pPr algn="ctr" eaLnBrk="0" fontAlgn="base" hangingPunct="0">
              <a:spcAft>
                <a:spcPct val="0"/>
              </a:spcAft>
              <a:buClr>
                <a:srgbClr val="000000"/>
              </a:buClr>
              <a:buFont typeface="Wingdings" panose="05000000000000000000" pitchFamily="2" charset="2"/>
              <a:buNone/>
            </a:pPr>
            <a:r>
              <a:rPr lang="ja-JP" altLang="en-US" sz="1400" b="1" dirty="0" smtClean="0">
                <a:solidFill>
                  <a:srgbClr val="FFFFFF"/>
                </a:solidFill>
                <a:latin typeface="Meiryo" charset="-128"/>
                <a:ea typeface="Meiryo" charset="-128"/>
                <a:cs typeface="Meiryo" charset="-128"/>
              </a:rPr>
              <a:t>専有環境</a:t>
            </a:r>
            <a:endParaRPr lang="ja-JP" altLang="en-US" sz="1400" b="1" dirty="0">
              <a:solidFill>
                <a:srgbClr val="FFFFFF"/>
              </a:solidFill>
              <a:latin typeface="Meiryo" charset="-128"/>
              <a:ea typeface="Meiryo" charset="-128"/>
              <a:cs typeface="Meiryo" charset="-128"/>
            </a:endParaRPr>
          </a:p>
        </p:txBody>
      </p:sp>
      <p:pic>
        <p:nvPicPr>
          <p:cNvPr id="224" name="Picture 223"/>
          <p:cNvPicPr>
            <a:picLocks noChangeAspect="1"/>
          </p:cNvPicPr>
          <p:nvPr/>
        </p:nvPicPr>
        <p:blipFill>
          <a:blip r:embed="rId4"/>
          <a:stretch>
            <a:fillRect/>
          </a:stretch>
        </p:blipFill>
        <p:spPr>
          <a:xfrm>
            <a:off x="6578424" y="2599381"/>
            <a:ext cx="608813" cy="475007"/>
          </a:xfrm>
          <a:prstGeom prst="rect">
            <a:avLst/>
          </a:prstGeom>
        </p:spPr>
      </p:pic>
      <p:grpSp>
        <p:nvGrpSpPr>
          <p:cNvPr id="225" name="Group 139"/>
          <p:cNvGrpSpPr>
            <a:grpSpLocks/>
          </p:cNvGrpSpPr>
          <p:nvPr/>
        </p:nvGrpSpPr>
        <p:grpSpPr bwMode="auto">
          <a:xfrm>
            <a:off x="6086934" y="2685307"/>
            <a:ext cx="771525" cy="160337"/>
            <a:chOff x="468" y="2479"/>
            <a:chExt cx="665" cy="139"/>
          </a:xfrm>
        </p:grpSpPr>
        <p:grpSp>
          <p:nvGrpSpPr>
            <p:cNvPr id="226" name="Group 140"/>
            <p:cNvGrpSpPr>
              <a:grpSpLocks/>
            </p:cNvGrpSpPr>
            <p:nvPr/>
          </p:nvGrpSpPr>
          <p:grpSpPr bwMode="auto">
            <a:xfrm flipH="1">
              <a:off x="1063" y="2502"/>
              <a:ext cx="70" cy="97"/>
              <a:chOff x="381" y="2500"/>
              <a:chExt cx="70" cy="97"/>
            </a:xfrm>
          </p:grpSpPr>
          <p:sp>
            <p:nvSpPr>
              <p:cNvPr id="240" name="AutoShape 141"/>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41" name="Oval 142"/>
              <p:cNvSpPr>
                <a:spLocks noChangeArrowheads="1"/>
              </p:cNvSpPr>
              <p:nvPr/>
            </p:nvSpPr>
            <p:spPr bwMode="auto">
              <a:xfrm>
                <a:off x="381" y="2513"/>
                <a:ext cx="27" cy="27"/>
              </a:xfrm>
              <a:prstGeom prst="ellipse">
                <a:avLst/>
              </a:prstGeom>
              <a:solidFill>
                <a:srgbClr val="FFFFFF"/>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999999"/>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42" name="Oval 143"/>
              <p:cNvSpPr>
                <a:spLocks noChangeArrowheads="1"/>
              </p:cNvSpPr>
              <p:nvPr/>
            </p:nvSpPr>
            <p:spPr bwMode="auto">
              <a:xfrm>
                <a:off x="381" y="2558"/>
                <a:ext cx="27" cy="27"/>
              </a:xfrm>
              <a:prstGeom prst="ellipse">
                <a:avLst/>
              </a:prstGeom>
              <a:solidFill>
                <a:srgbClr val="FFFFFF"/>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999999"/>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27" name="Freeform 144"/>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28" name="AutoShape 145"/>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29" name="Group 146"/>
            <p:cNvGrpSpPr>
              <a:grpSpLocks/>
            </p:cNvGrpSpPr>
            <p:nvPr/>
          </p:nvGrpSpPr>
          <p:grpSpPr bwMode="auto">
            <a:xfrm>
              <a:off x="468" y="2502"/>
              <a:ext cx="70" cy="97"/>
              <a:chOff x="381" y="2500"/>
              <a:chExt cx="70" cy="97"/>
            </a:xfrm>
          </p:grpSpPr>
          <p:sp>
            <p:nvSpPr>
              <p:cNvPr id="237" name="AutoShape 147"/>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38" name="Oval 148"/>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39" name="Oval 149"/>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30" name="Freeform 150"/>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31" name="Freeform 151"/>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32" name="Group 152"/>
            <p:cNvGrpSpPr>
              <a:grpSpLocks/>
            </p:cNvGrpSpPr>
            <p:nvPr/>
          </p:nvGrpSpPr>
          <p:grpSpPr bwMode="auto">
            <a:xfrm>
              <a:off x="519" y="2487"/>
              <a:ext cx="566" cy="124"/>
              <a:chOff x="519" y="2487"/>
              <a:chExt cx="566" cy="124"/>
            </a:xfrm>
          </p:grpSpPr>
          <p:sp>
            <p:nvSpPr>
              <p:cNvPr id="233" name="Freeform 153"/>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34" name="Freeform 154"/>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35" name="Freeform 155"/>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36" name="Freeform 156"/>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nvGrpSpPr>
          <p:cNvPr id="243" name="Group 157"/>
          <p:cNvGrpSpPr>
            <a:grpSpLocks/>
          </p:cNvGrpSpPr>
          <p:nvPr/>
        </p:nvGrpSpPr>
        <p:grpSpPr bwMode="auto">
          <a:xfrm>
            <a:off x="6985459" y="2905969"/>
            <a:ext cx="771525" cy="158750"/>
            <a:chOff x="468" y="2479"/>
            <a:chExt cx="665" cy="139"/>
          </a:xfrm>
        </p:grpSpPr>
        <p:grpSp>
          <p:nvGrpSpPr>
            <p:cNvPr id="244" name="Group 158"/>
            <p:cNvGrpSpPr>
              <a:grpSpLocks/>
            </p:cNvGrpSpPr>
            <p:nvPr/>
          </p:nvGrpSpPr>
          <p:grpSpPr bwMode="auto">
            <a:xfrm flipH="1">
              <a:off x="1063" y="2502"/>
              <a:ext cx="70" cy="97"/>
              <a:chOff x="381" y="2500"/>
              <a:chExt cx="70" cy="97"/>
            </a:xfrm>
          </p:grpSpPr>
          <p:sp>
            <p:nvSpPr>
              <p:cNvPr id="258" name="AutoShape 159"/>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59" name="Oval 160"/>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60" name="Oval 161"/>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45" name="Freeform 162"/>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46" name="AutoShape 163"/>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47" name="Group 164"/>
            <p:cNvGrpSpPr>
              <a:grpSpLocks/>
            </p:cNvGrpSpPr>
            <p:nvPr/>
          </p:nvGrpSpPr>
          <p:grpSpPr bwMode="auto">
            <a:xfrm>
              <a:off x="468" y="2502"/>
              <a:ext cx="70" cy="97"/>
              <a:chOff x="381" y="2500"/>
              <a:chExt cx="70" cy="97"/>
            </a:xfrm>
          </p:grpSpPr>
          <p:sp>
            <p:nvSpPr>
              <p:cNvPr id="255" name="AutoShape 165"/>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56" name="Oval 166"/>
              <p:cNvSpPr>
                <a:spLocks noChangeArrowheads="1"/>
              </p:cNvSpPr>
              <p:nvPr/>
            </p:nvSpPr>
            <p:spPr bwMode="auto">
              <a:xfrm>
                <a:off x="381" y="2513"/>
                <a:ext cx="27" cy="27"/>
              </a:xfrm>
              <a:prstGeom prst="ellipse">
                <a:avLst/>
              </a:prstGeom>
              <a:solidFill>
                <a:srgbClr val="FFFFFF"/>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999999"/>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57" name="Oval 167"/>
              <p:cNvSpPr>
                <a:spLocks noChangeArrowheads="1"/>
              </p:cNvSpPr>
              <p:nvPr/>
            </p:nvSpPr>
            <p:spPr bwMode="auto">
              <a:xfrm>
                <a:off x="381" y="2558"/>
                <a:ext cx="27" cy="27"/>
              </a:xfrm>
              <a:prstGeom prst="ellipse">
                <a:avLst/>
              </a:prstGeom>
              <a:solidFill>
                <a:srgbClr val="FFFFFF"/>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999999"/>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48" name="Freeform 168"/>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49" name="Freeform 169"/>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50" name="Group 170"/>
            <p:cNvGrpSpPr>
              <a:grpSpLocks/>
            </p:cNvGrpSpPr>
            <p:nvPr/>
          </p:nvGrpSpPr>
          <p:grpSpPr bwMode="auto">
            <a:xfrm>
              <a:off x="519" y="2487"/>
              <a:ext cx="566" cy="124"/>
              <a:chOff x="519" y="2487"/>
              <a:chExt cx="566" cy="124"/>
            </a:xfrm>
          </p:grpSpPr>
          <p:sp>
            <p:nvSpPr>
              <p:cNvPr id="251" name="Freeform 171"/>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52" name="Freeform 172"/>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53" name="Freeform 173"/>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54" name="Freeform 174"/>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nvGrpSpPr>
          <p:cNvPr id="261" name="Group 120"/>
          <p:cNvGrpSpPr>
            <a:grpSpLocks/>
          </p:cNvGrpSpPr>
          <p:nvPr/>
        </p:nvGrpSpPr>
        <p:grpSpPr bwMode="auto">
          <a:xfrm>
            <a:off x="6923547" y="2474169"/>
            <a:ext cx="771525" cy="158750"/>
            <a:chOff x="468" y="2479"/>
            <a:chExt cx="665" cy="139"/>
          </a:xfrm>
        </p:grpSpPr>
        <p:grpSp>
          <p:nvGrpSpPr>
            <p:cNvPr id="262" name="Group 121"/>
            <p:cNvGrpSpPr>
              <a:grpSpLocks/>
            </p:cNvGrpSpPr>
            <p:nvPr/>
          </p:nvGrpSpPr>
          <p:grpSpPr bwMode="auto">
            <a:xfrm flipH="1">
              <a:off x="1063" y="2502"/>
              <a:ext cx="70" cy="97"/>
              <a:chOff x="381" y="2500"/>
              <a:chExt cx="70" cy="97"/>
            </a:xfrm>
          </p:grpSpPr>
          <p:sp>
            <p:nvSpPr>
              <p:cNvPr id="276" name="AutoShape 122"/>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77" name="Oval 123"/>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78" name="Oval 124"/>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63" name="Freeform 125"/>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64" name="AutoShape 126"/>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65" name="Group 127"/>
            <p:cNvGrpSpPr>
              <a:grpSpLocks/>
            </p:cNvGrpSpPr>
            <p:nvPr/>
          </p:nvGrpSpPr>
          <p:grpSpPr bwMode="auto">
            <a:xfrm>
              <a:off x="468" y="2502"/>
              <a:ext cx="70" cy="97"/>
              <a:chOff x="381" y="2500"/>
              <a:chExt cx="70" cy="97"/>
            </a:xfrm>
          </p:grpSpPr>
          <p:sp>
            <p:nvSpPr>
              <p:cNvPr id="273" name="AutoShape 128"/>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74" name="Oval 129"/>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75" name="Oval 130"/>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66" name="Freeform 131"/>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67" name="Freeform 132"/>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68" name="Group 133"/>
            <p:cNvGrpSpPr>
              <a:grpSpLocks/>
            </p:cNvGrpSpPr>
            <p:nvPr/>
          </p:nvGrpSpPr>
          <p:grpSpPr bwMode="auto">
            <a:xfrm>
              <a:off x="519" y="2487"/>
              <a:ext cx="566" cy="124"/>
              <a:chOff x="519" y="2487"/>
              <a:chExt cx="566" cy="124"/>
            </a:xfrm>
          </p:grpSpPr>
          <p:sp>
            <p:nvSpPr>
              <p:cNvPr id="269" name="Freeform 134"/>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70" name="Freeform 135"/>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71" name="Freeform 136"/>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72" name="Freeform 137"/>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nvGrpSpPr>
          <p:cNvPr id="279" name="Group 8"/>
          <p:cNvGrpSpPr>
            <a:grpSpLocks/>
          </p:cNvGrpSpPr>
          <p:nvPr/>
        </p:nvGrpSpPr>
        <p:grpSpPr bwMode="auto">
          <a:xfrm>
            <a:off x="8684151" y="2499430"/>
            <a:ext cx="2011856" cy="728818"/>
            <a:chOff x="468" y="2479"/>
            <a:chExt cx="1343" cy="485"/>
          </a:xfrm>
        </p:grpSpPr>
        <p:sp>
          <p:nvSpPr>
            <p:cNvPr id="280" name="AutoShape 9"/>
            <p:cNvSpPr>
              <a:spLocks noChangeAspect="1" noChangeArrowheads="1" noTextEdit="1"/>
            </p:cNvSpPr>
            <p:nvPr/>
          </p:nvSpPr>
          <p:spPr bwMode="auto">
            <a:xfrm>
              <a:off x="483" y="2479"/>
              <a:ext cx="1320" cy="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81" name="Group 10"/>
            <p:cNvGrpSpPr>
              <a:grpSpLocks/>
            </p:cNvGrpSpPr>
            <p:nvPr/>
          </p:nvGrpSpPr>
          <p:grpSpPr bwMode="auto">
            <a:xfrm>
              <a:off x="468" y="2479"/>
              <a:ext cx="665" cy="139"/>
              <a:chOff x="468" y="2479"/>
              <a:chExt cx="665" cy="139"/>
            </a:xfrm>
          </p:grpSpPr>
          <p:grpSp>
            <p:nvGrpSpPr>
              <p:cNvPr id="372" name="Group 11"/>
              <p:cNvGrpSpPr>
                <a:grpSpLocks/>
              </p:cNvGrpSpPr>
              <p:nvPr/>
            </p:nvGrpSpPr>
            <p:grpSpPr bwMode="auto">
              <a:xfrm flipH="1">
                <a:off x="1063" y="2502"/>
                <a:ext cx="70" cy="97"/>
                <a:chOff x="381" y="2500"/>
                <a:chExt cx="70" cy="97"/>
              </a:xfrm>
            </p:grpSpPr>
            <p:sp>
              <p:nvSpPr>
                <p:cNvPr id="386" name="AutoShape 12"/>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87" name="Oval 13"/>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88" name="Oval 14"/>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73" name="Freeform 15"/>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74" name="AutoShape 16"/>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75" name="Group 17"/>
              <p:cNvGrpSpPr>
                <a:grpSpLocks/>
              </p:cNvGrpSpPr>
              <p:nvPr/>
            </p:nvGrpSpPr>
            <p:grpSpPr bwMode="auto">
              <a:xfrm>
                <a:off x="468" y="2502"/>
                <a:ext cx="70" cy="97"/>
                <a:chOff x="381" y="2500"/>
                <a:chExt cx="70" cy="97"/>
              </a:xfrm>
            </p:grpSpPr>
            <p:sp>
              <p:nvSpPr>
                <p:cNvPr id="383" name="AutoShape 18"/>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84" name="Oval 19"/>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85" name="Oval 20"/>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76" name="Freeform 21"/>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77" name="Freeform 22"/>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78" name="Group 23"/>
              <p:cNvGrpSpPr>
                <a:grpSpLocks/>
              </p:cNvGrpSpPr>
              <p:nvPr/>
            </p:nvGrpSpPr>
            <p:grpSpPr bwMode="auto">
              <a:xfrm>
                <a:off x="519" y="2487"/>
                <a:ext cx="566" cy="124"/>
                <a:chOff x="519" y="2487"/>
                <a:chExt cx="566" cy="124"/>
              </a:xfrm>
            </p:grpSpPr>
            <p:sp>
              <p:nvSpPr>
                <p:cNvPr id="379" name="Freeform 24"/>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80" name="Freeform 25"/>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81" name="Freeform 26"/>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82" name="Freeform 27"/>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nvGrpSpPr>
            <p:cNvPr id="282" name="Group 28"/>
            <p:cNvGrpSpPr>
              <a:grpSpLocks/>
            </p:cNvGrpSpPr>
            <p:nvPr/>
          </p:nvGrpSpPr>
          <p:grpSpPr bwMode="auto">
            <a:xfrm>
              <a:off x="1146" y="2479"/>
              <a:ext cx="665" cy="139"/>
              <a:chOff x="468" y="2479"/>
              <a:chExt cx="665" cy="139"/>
            </a:xfrm>
          </p:grpSpPr>
          <p:grpSp>
            <p:nvGrpSpPr>
              <p:cNvPr id="355" name="Group 29"/>
              <p:cNvGrpSpPr>
                <a:grpSpLocks/>
              </p:cNvGrpSpPr>
              <p:nvPr/>
            </p:nvGrpSpPr>
            <p:grpSpPr bwMode="auto">
              <a:xfrm flipH="1">
                <a:off x="1063" y="2502"/>
                <a:ext cx="70" cy="97"/>
                <a:chOff x="381" y="2500"/>
                <a:chExt cx="70" cy="97"/>
              </a:xfrm>
            </p:grpSpPr>
            <p:sp>
              <p:nvSpPr>
                <p:cNvPr id="369" name="AutoShape 30"/>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70" name="Oval 31"/>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71" name="Oval 32"/>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56" name="Freeform 33"/>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57" name="AutoShape 34"/>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58" name="Group 35"/>
              <p:cNvGrpSpPr>
                <a:grpSpLocks/>
              </p:cNvGrpSpPr>
              <p:nvPr/>
            </p:nvGrpSpPr>
            <p:grpSpPr bwMode="auto">
              <a:xfrm>
                <a:off x="468" y="2502"/>
                <a:ext cx="70" cy="97"/>
                <a:chOff x="381" y="2500"/>
                <a:chExt cx="70" cy="97"/>
              </a:xfrm>
            </p:grpSpPr>
            <p:sp>
              <p:nvSpPr>
                <p:cNvPr id="366" name="AutoShape 36"/>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67" name="Oval 37"/>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68" name="Oval 38"/>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59" name="Freeform 39"/>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60" name="Freeform 40"/>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61" name="Group 41"/>
              <p:cNvGrpSpPr>
                <a:grpSpLocks/>
              </p:cNvGrpSpPr>
              <p:nvPr/>
            </p:nvGrpSpPr>
            <p:grpSpPr bwMode="auto">
              <a:xfrm>
                <a:off x="519" y="2487"/>
                <a:ext cx="566" cy="124"/>
                <a:chOff x="519" y="2487"/>
                <a:chExt cx="566" cy="124"/>
              </a:xfrm>
            </p:grpSpPr>
            <p:sp>
              <p:nvSpPr>
                <p:cNvPr id="362" name="Freeform 42"/>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63" name="Freeform 43"/>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64" name="Freeform 44"/>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65" name="Freeform 45"/>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nvGrpSpPr>
            <p:cNvPr id="283" name="Group 46"/>
            <p:cNvGrpSpPr>
              <a:grpSpLocks/>
            </p:cNvGrpSpPr>
            <p:nvPr/>
          </p:nvGrpSpPr>
          <p:grpSpPr bwMode="auto">
            <a:xfrm>
              <a:off x="468" y="2647"/>
              <a:ext cx="665" cy="139"/>
              <a:chOff x="468" y="2479"/>
              <a:chExt cx="665" cy="139"/>
            </a:xfrm>
          </p:grpSpPr>
          <p:grpSp>
            <p:nvGrpSpPr>
              <p:cNvPr id="338" name="Group 47"/>
              <p:cNvGrpSpPr>
                <a:grpSpLocks/>
              </p:cNvGrpSpPr>
              <p:nvPr/>
            </p:nvGrpSpPr>
            <p:grpSpPr bwMode="auto">
              <a:xfrm flipH="1">
                <a:off x="1063" y="2502"/>
                <a:ext cx="70" cy="97"/>
                <a:chOff x="381" y="2500"/>
                <a:chExt cx="70" cy="97"/>
              </a:xfrm>
            </p:grpSpPr>
            <p:sp>
              <p:nvSpPr>
                <p:cNvPr id="352" name="AutoShape 48"/>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53" name="Oval 49"/>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54" name="Oval 50"/>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39" name="Freeform 51"/>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40" name="AutoShape 52"/>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41" name="Group 53"/>
              <p:cNvGrpSpPr>
                <a:grpSpLocks/>
              </p:cNvGrpSpPr>
              <p:nvPr/>
            </p:nvGrpSpPr>
            <p:grpSpPr bwMode="auto">
              <a:xfrm>
                <a:off x="468" y="2502"/>
                <a:ext cx="70" cy="97"/>
                <a:chOff x="381" y="2500"/>
                <a:chExt cx="70" cy="97"/>
              </a:xfrm>
            </p:grpSpPr>
            <p:sp>
              <p:nvSpPr>
                <p:cNvPr id="349" name="AutoShape 54"/>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50" name="Oval 55"/>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51" name="Oval 56"/>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42" name="Freeform 57"/>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43" name="Freeform 58"/>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44" name="Group 59"/>
              <p:cNvGrpSpPr>
                <a:grpSpLocks/>
              </p:cNvGrpSpPr>
              <p:nvPr/>
            </p:nvGrpSpPr>
            <p:grpSpPr bwMode="auto">
              <a:xfrm>
                <a:off x="519" y="2487"/>
                <a:ext cx="566" cy="124"/>
                <a:chOff x="519" y="2487"/>
                <a:chExt cx="566" cy="124"/>
              </a:xfrm>
            </p:grpSpPr>
            <p:sp>
              <p:nvSpPr>
                <p:cNvPr id="345" name="Freeform 60"/>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46" name="Freeform 61"/>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47" name="Freeform 62"/>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48" name="Freeform 63"/>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nvGrpSpPr>
            <p:cNvPr id="284" name="Group 64"/>
            <p:cNvGrpSpPr>
              <a:grpSpLocks/>
            </p:cNvGrpSpPr>
            <p:nvPr/>
          </p:nvGrpSpPr>
          <p:grpSpPr bwMode="auto">
            <a:xfrm>
              <a:off x="1146" y="2647"/>
              <a:ext cx="665" cy="139"/>
              <a:chOff x="468" y="2479"/>
              <a:chExt cx="665" cy="139"/>
            </a:xfrm>
          </p:grpSpPr>
          <p:grpSp>
            <p:nvGrpSpPr>
              <p:cNvPr id="321" name="Group 65"/>
              <p:cNvGrpSpPr>
                <a:grpSpLocks/>
              </p:cNvGrpSpPr>
              <p:nvPr/>
            </p:nvGrpSpPr>
            <p:grpSpPr bwMode="auto">
              <a:xfrm flipH="1">
                <a:off x="1063" y="2502"/>
                <a:ext cx="70" cy="97"/>
                <a:chOff x="381" y="2500"/>
                <a:chExt cx="70" cy="97"/>
              </a:xfrm>
            </p:grpSpPr>
            <p:sp>
              <p:nvSpPr>
                <p:cNvPr id="335" name="AutoShape 66"/>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36" name="Oval 67"/>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37" name="Oval 68"/>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22" name="Freeform 69"/>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23" name="AutoShape 70"/>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24" name="Group 71"/>
              <p:cNvGrpSpPr>
                <a:grpSpLocks/>
              </p:cNvGrpSpPr>
              <p:nvPr/>
            </p:nvGrpSpPr>
            <p:grpSpPr bwMode="auto">
              <a:xfrm>
                <a:off x="468" y="2502"/>
                <a:ext cx="70" cy="97"/>
                <a:chOff x="381" y="2500"/>
                <a:chExt cx="70" cy="97"/>
              </a:xfrm>
            </p:grpSpPr>
            <p:sp>
              <p:nvSpPr>
                <p:cNvPr id="332" name="AutoShape 72"/>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33" name="Oval 73"/>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34" name="Oval 74"/>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25" name="Freeform 75"/>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26" name="Freeform 76"/>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27" name="Group 77"/>
              <p:cNvGrpSpPr>
                <a:grpSpLocks/>
              </p:cNvGrpSpPr>
              <p:nvPr/>
            </p:nvGrpSpPr>
            <p:grpSpPr bwMode="auto">
              <a:xfrm>
                <a:off x="519" y="2487"/>
                <a:ext cx="566" cy="124"/>
                <a:chOff x="519" y="2487"/>
                <a:chExt cx="566" cy="124"/>
              </a:xfrm>
            </p:grpSpPr>
            <p:sp>
              <p:nvSpPr>
                <p:cNvPr id="328" name="Freeform 78"/>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29" name="Freeform 79"/>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30" name="Freeform 80"/>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31" name="Freeform 81"/>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nvGrpSpPr>
            <p:cNvPr id="285" name="Group 82"/>
            <p:cNvGrpSpPr>
              <a:grpSpLocks/>
            </p:cNvGrpSpPr>
            <p:nvPr/>
          </p:nvGrpSpPr>
          <p:grpSpPr bwMode="auto">
            <a:xfrm>
              <a:off x="468" y="2811"/>
              <a:ext cx="665" cy="139"/>
              <a:chOff x="468" y="2479"/>
              <a:chExt cx="665" cy="139"/>
            </a:xfrm>
          </p:grpSpPr>
          <p:grpSp>
            <p:nvGrpSpPr>
              <p:cNvPr id="304" name="Group 83"/>
              <p:cNvGrpSpPr>
                <a:grpSpLocks/>
              </p:cNvGrpSpPr>
              <p:nvPr/>
            </p:nvGrpSpPr>
            <p:grpSpPr bwMode="auto">
              <a:xfrm flipH="1">
                <a:off x="1063" y="2502"/>
                <a:ext cx="70" cy="97"/>
                <a:chOff x="381" y="2500"/>
                <a:chExt cx="70" cy="97"/>
              </a:xfrm>
            </p:grpSpPr>
            <p:sp>
              <p:nvSpPr>
                <p:cNvPr id="318" name="AutoShape 84"/>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19" name="Oval 85"/>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20" name="Oval 86"/>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05" name="Freeform 87"/>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06" name="AutoShape 88"/>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07" name="Group 89"/>
              <p:cNvGrpSpPr>
                <a:grpSpLocks/>
              </p:cNvGrpSpPr>
              <p:nvPr/>
            </p:nvGrpSpPr>
            <p:grpSpPr bwMode="auto">
              <a:xfrm>
                <a:off x="468" y="2502"/>
                <a:ext cx="70" cy="97"/>
                <a:chOff x="381" y="2500"/>
                <a:chExt cx="70" cy="97"/>
              </a:xfrm>
            </p:grpSpPr>
            <p:sp>
              <p:nvSpPr>
                <p:cNvPr id="315" name="AutoShape 90"/>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16" name="Oval 91"/>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17" name="Oval 92"/>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308" name="Freeform 93"/>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09" name="Freeform 94"/>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310" name="Group 95"/>
              <p:cNvGrpSpPr>
                <a:grpSpLocks/>
              </p:cNvGrpSpPr>
              <p:nvPr/>
            </p:nvGrpSpPr>
            <p:grpSpPr bwMode="auto">
              <a:xfrm>
                <a:off x="519" y="2487"/>
                <a:ext cx="566" cy="124"/>
                <a:chOff x="519" y="2487"/>
                <a:chExt cx="566" cy="124"/>
              </a:xfrm>
            </p:grpSpPr>
            <p:sp>
              <p:nvSpPr>
                <p:cNvPr id="311" name="Freeform 96"/>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12" name="Freeform 97"/>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13" name="Freeform 98"/>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14" name="Freeform 99"/>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nvGrpSpPr>
            <p:cNvPr id="286" name="Group 100"/>
            <p:cNvGrpSpPr>
              <a:grpSpLocks/>
            </p:cNvGrpSpPr>
            <p:nvPr/>
          </p:nvGrpSpPr>
          <p:grpSpPr bwMode="auto">
            <a:xfrm>
              <a:off x="1146" y="2811"/>
              <a:ext cx="665" cy="139"/>
              <a:chOff x="468" y="2479"/>
              <a:chExt cx="665" cy="139"/>
            </a:xfrm>
          </p:grpSpPr>
          <p:grpSp>
            <p:nvGrpSpPr>
              <p:cNvPr id="287" name="Group 101"/>
              <p:cNvGrpSpPr>
                <a:grpSpLocks/>
              </p:cNvGrpSpPr>
              <p:nvPr/>
            </p:nvGrpSpPr>
            <p:grpSpPr bwMode="auto">
              <a:xfrm flipH="1">
                <a:off x="1063" y="2502"/>
                <a:ext cx="70" cy="97"/>
                <a:chOff x="381" y="2500"/>
                <a:chExt cx="70" cy="97"/>
              </a:xfrm>
            </p:grpSpPr>
            <p:sp>
              <p:nvSpPr>
                <p:cNvPr id="301" name="AutoShape 102"/>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02" name="Oval 103"/>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03" name="Oval 104"/>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88" name="Freeform 105"/>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89" name="AutoShape 106"/>
              <p:cNvSpPr>
                <a:spLocks noChangeArrowheads="1"/>
              </p:cNvSpPr>
              <p:nvPr/>
            </p:nvSpPr>
            <p:spPr bwMode="auto">
              <a:xfrm>
                <a:off x="508" y="2479"/>
                <a:ext cx="588" cy="139"/>
              </a:xfrm>
              <a:prstGeom prst="roundRect">
                <a:avLst>
                  <a:gd name="adj" fmla="val 16667"/>
                </a:avLst>
              </a:prstGeom>
              <a:solidFill>
                <a:srgbClr val="24B0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90" name="Group 107"/>
              <p:cNvGrpSpPr>
                <a:grpSpLocks/>
              </p:cNvGrpSpPr>
              <p:nvPr/>
            </p:nvGrpSpPr>
            <p:grpSpPr bwMode="auto">
              <a:xfrm>
                <a:off x="468" y="2502"/>
                <a:ext cx="70" cy="97"/>
                <a:chOff x="381" y="2500"/>
                <a:chExt cx="70" cy="97"/>
              </a:xfrm>
            </p:grpSpPr>
            <p:sp>
              <p:nvSpPr>
                <p:cNvPr id="298" name="AutoShape 108"/>
                <p:cNvSpPr>
                  <a:spLocks noChangeArrowheads="1"/>
                </p:cNvSpPr>
                <p:nvPr/>
              </p:nvSpPr>
              <p:spPr bwMode="auto">
                <a:xfrm>
                  <a:off x="395" y="2500"/>
                  <a:ext cx="56" cy="97"/>
                </a:xfrm>
                <a:prstGeom prst="roundRect">
                  <a:avLst>
                    <a:gd name="adj" fmla="val 17856"/>
                  </a:avLst>
                </a:prstGeom>
                <a:solidFill>
                  <a:srgbClr val="24B0E6"/>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166A8A"/>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99" name="Oval 109"/>
                <p:cNvSpPr>
                  <a:spLocks noChangeArrowheads="1"/>
                </p:cNvSpPr>
                <p:nvPr/>
              </p:nvSpPr>
              <p:spPr bwMode="auto">
                <a:xfrm>
                  <a:off x="381" y="2513"/>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300" name="Oval 110"/>
                <p:cNvSpPr>
                  <a:spLocks noChangeArrowheads="1"/>
                </p:cNvSpPr>
                <p:nvPr/>
              </p:nvSpPr>
              <p:spPr bwMode="auto">
                <a:xfrm>
                  <a:off x="381" y="2558"/>
                  <a:ext cx="27" cy="27"/>
                </a:xfrm>
                <a:prstGeom prst="ellipse">
                  <a:avLst/>
                </a:prstGeom>
                <a:solidFill>
                  <a:srgbClr val="003F69"/>
                </a:solidFill>
                <a:ln>
                  <a:noFill/>
                </a:ln>
                <a:effectLst/>
                <a:extLst>
                  <a:ext uri="{91240B29-F687-4f45-9708-019B960494DF}">
                    <a14:hiddenLine xmlns:a14="http://schemas.microsoft.com/office/drawing/2010/main" xmlns="" w="12700" algn="ctr">
                      <a:solidFill>
                        <a:schemeClr val="bg1"/>
                      </a:solidFill>
                      <a:round/>
                      <a:headEnd/>
                      <a:tailEnd/>
                    </a14:hiddenLine>
                  </a:ext>
                  <a:ext uri="{AF507438-7753-43e0-B8FC-AC1667EBCBE1}">
                    <a14:hiddenEffects xmlns:a14="http://schemas.microsoft.com/office/drawing/2010/main" xmlns="">
                      <a:effectLst>
                        <a:outerShdw dist="17961" dir="2700000" algn="ctr" rotWithShape="0">
                          <a:srgbClr val="00263F"/>
                        </a:outerShdw>
                      </a:effectLst>
                    </a14:hiddenEffects>
                  </a:ext>
                </a:extLst>
              </p:spPr>
              <p:txBody>
                <a:bodyPr wrap="none"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20000"/>
                    </a:spcBef>
                    <a:spcAft>
                      <a:spcPct val="0"/>
                    </a:spcAft>
                    <a:buClr>
                      <a:srgbClr val="000000"/>
                    </a:buClr>
                    <a:buSzTx/>
                    <a:buFont typeface="Wingdings" panose="05000000000000000000" pitchFamily="2" charset="2"/>
                    <a:buNone/>
                    <a:tabLst/>
                    <a:defRPr/>
                  </a:pPr>
                  <a:endParaRPr kumimoji="0" lang="ja-JP" altLang="en-US" sz="14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sp>
            <p:nvSpPr>
              <p:cNvPr id="291" name="Freeform 111"/>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92" name="Freeform 112"/>
              <p:cNvSpPr>
                <a:spLocks/>
              </p:cNvSpPr>
              <p:nvPr/>
            </p:nvSpPr>
            <p:spPr bwMode="auto">
              <a:xfrm>
                <a:off x="558" y="2536"/>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4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1 h 17"/>
                  <a:gd name="T24" fmla="*/ 3 w 117"/>
                  <a:gd name="T25" fmla="*/ 0 h 17"/>
                  <a:gd name="T26" fmla="*/ 4 w 117"/>
                  <a:gd name="T27" fmla="*/ 0 h 17"/>
                  <a:gd name="T28" fmla="*/ 113 w 117"/>
                  <a:gd name="T29" fmla="*/ 0 h 17"/>
                  <a:gd name="T30" fmla="*/ 113 w 117"/>
                  <a:gd name="T31" fmla="*/ 0 h 17"/>
                  <a:gd name="T32" fmla="*/ 114 w 117"/>
                  <a:gd name="T33" fmla="*/ 0 h 17"/>
                  <a:gd name="T34" fmla="*/ 116 w 117"/>
                  <a:gd name="T35" fmla="*/ 1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4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4"/>
                    </a:lnTo>
                    <a:lnTo>
                      <a:pt x="0" y="13"/>
                    </a:lnTo>
                    <a:lnTo>
                      <a:pt x="0" y="4"/>
                    </a:lnTo>
                    <a:lnTo>
                      <a:pt x="1" y="3"/>
                    </a:lnTo>
                    <a:lnTo>
                      <a:pt x="1" y="1"/>
                    </a:lnTo>
                    <a:lnTo>
                      <a:pt x="3" y="0"/>
                    </a:lnTo>
                    <a:lnTo>
                      <a:pt x="4" y="0"/>
                    </a:lnTo>
                    <a:lnTo>
                      <a:pt x="113" y="0"/>
                    </a:lnTo>
                    <a:lnTo>
                      <a:pt x="114" y="0"/>
                    </a:lnTo>
                    <a:lnTo>
                      <a:pt x="116" y="1"/>
                    </a:lnTo>
                    <a:lnTo>
                      <a:pt x="116" y="3"/>
                    </a:lnTo>
                    <a:lnTo>
                      <a:pt x="117" y="4"/>
                    </a:lnTo>
                    <a:lnTo>
                      <a:pt x="117" y="13"/>
                    </a:lnTo>
                    <a:lnTo>
                      <a:pt x="116" y="14"/>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nvGrpSpPr>
              <p:cNvPr id="293" name="Group 113"/>
              <p:cNvGrpSpPr>
                <a:grpSpLocks/>
              </p:cNvGrpSpPr>
              <p:nvPr/>
            </p:nvGrpSpPr>
            <p:grpSpPr bwMode="auto">
              <a:xfrm>
                <a:off x="519" y="2487"/>
                <a:ext cx="566" cy="124"/>
                <a:chOff x="519" y="2487"/>
                <a:chExt cx="566" cy="124"/>
              </a:xfrm>
            </p:grpSpPr>
            <p:sp>
              <p:nvSpPr>
                <p:cNvPr id="294" name="Freeform 114"/>
                <p:cNvSpPr>
                  <a:spLocks/>
                </p:cNvSpPr>
                <p:nvPr/>
              </p:nvSpPr>
              <p:spPr bwMode="auto">
                <a:xfrm>
                  <a:off x="519" y="2487"/>
                  <a:ext cx="566" cy="124"/>
                </a:xfrm>
                <a:custGeom>
                  <a:avLst/>
                  <a:gdLst>
                    <a:gd name="T0" fmla="*/ 34 w 566"/>
                    <a:gd name="T1" fmla="*/ 124 h 124"/>
                    <a:gd name="T2" fmla="*/ 34 w 566"/>
                    <a:gd name="T3" fmla="*/ 124 h 124"/>
                    <a:gd name="T4" fmla="*/ 27 w 566"/>
                    <a:gd name="T5" fmla="*/ 123 h 124"/>
                    <a:gd name="T6" fmla="*/ 21 w 566"/>
                    <a:gd name="T7" fmla="*/ 121 h 124"/>
                    <a:gd name="T8" fmla="*/ 15 w 566"/>
                    <a:gd name="T9" fmla="*/ 117 h 124"/>
                    <a:gd name="T10" fmla="*/ 9 w 566"/>
                    <a:gd name="T11" fmla="*/ 113 h 124"/>
                    <a:gd name="T12" fmla="*/ 5 w 566"/>
                    <a:gd name="T13" fmla="*/ 108 h 124"/>
                    <a:gd name="T14" fmla="*/ 2 w 566"/>
                    <a:gd name="T15" fmla="*/ 103 h 124"/>
                    <a:gd name="T16" fmla="*/ 0 w 566"/>
                    <a:gd name="T17" fmla="*/ 96 h 124"/>
                    <a:gd name="T18" fmla="*/ 0 w 566"/>
                    <a:gd name="T19" fmla="*/ 89 h 124"/>
                    <a:gd name="T20" fmla="*/ 0 w 566"/>
                    <a:gd name="T21" fmla="*/ 89 h 124"/>
                    <a:gd name="T22" fmla="*/ 0 w 566"/>
                    <a:gd name="T23" fmla="*/ 35 h 124"/>
                    <a:gd name="T24" fmla="*/ 0 w 566"/>
                    <a:gd name="T25" fmla="*/ 35 h 124"/>
                    <a:gd name="T26" fmla="*/ 0 w 566"/>
                    <a:gd name="T27" fmla="*/ 28 h 124"/>
                    <a:gd name="T28" fmla="*/ 2 w 566"/>
                    <a:gd name="T29" fmla="*/ 22 h 124"/>
                    <a:gd name="T30" fmla="*/ 5 w 566"/>
                    <a:gd name="T31" fmla="*/ 16 h 124"/>
                    <a:gd name="T32" fmla="*/ 9 w 566"/>
                    <a:gd name="T33" fmla="*/ 11 h 124"/>
                    <a:gd name="T34" fmla="*/ 15 w 566"/>
                    <a:gd name="T35" fmla="*/ 7 h 124"/>
                    <a:gd name="T36" fmla="*/ 21 w 566"/>
                    <a:gd name="T37" fmla="*/ 4 h 124"/>
                    <a:gd name="T38" fmla="*/ 27 w 566"/>
                    <a:gd name="T39" fmla="*/ 1 h 124"/>
                    <a:gd name="T40" fmla="*/ 34 w 566"/>
                    <a:gd name="T41" fmla="*/ 0 h 124"/>
                    <a:gd name="T42" fmla="*/ 533 w 566"/>
                    <a:gd name="T43" fmla="*/ 0 h 124"/>
                    <a:gd name="T44" fmla="*/ 533 w 566"/>
                    <a:gd name="T45" fmla="*/ 0 h 124"/>
                    <a:gd name="T46" fmla="*/ 539 w 566"/>
                    <a:gd name="T47" fmla="*/ 1 h 124"/>
                    <a:gd name="T48" fmla="*/ 546 w 566"/>
                    <a:gd name="T49" fmla="*/ 4 h 124"/>
                    <a:gd name="T50" fmla="*/ 552 w 566"/>
                    <a:gd name="T51" fmla="*/ 7 h 124"/>
                    <a:gd name="T52" fmla="*/ 557 w 566"/>
                    <a:gd name="T53" fmla="*/ 11 h 124"/>
                    <a:gd name="T54" fmla="*/ 561 w 566"/>
                    <a:gd name="T55" fmla="*/ 16 h 124"/>
                    <a:gd name="T56" fmla="*/ 564 w 566"/>
                    <a:gd name="T57" fmla="*/ 22 h 124"/>
                    <a:gd name="T58" fmla="*/ 566 w 566"/>
                    <a:gd name="T59" fmla="*/ 28 h 124"/>
                    <a:gd name="T60" fmla="*/ 566 w 566"/>
                    <a:gd name="T61" fmla="*/ 35 h 124"/>
                    <a:gd name="T62" fmla="*/ 566 w 566"/>
                    <a:gd name="T63" fmla="*/ 35 h 124"/>
                    <a:gd name="T64" fmla="*/ 566 w 566"/>
                    <a:gd name="T65" fmla="*/ 89 h 124"/>
                    <a:gd name="T66" fmla="*/ 566 w 566"/>
                    <a:gd name="T67" fmla="*/ 89 h 124"/>
                    <a:gd name="T68" fmla="*/ 566 w 566"/>
                    <a:gd name="T69" fmla="*/ 96 h 124"/>
                    <a:gd name="T70" fmla="*/ 564 w 566"/>
                    <a:gd name="T71" fmla="*/ 103 h 124"/>
                    <a:gd name="T72" fmla="*/ 561 w 566"/>
                    <a:gd name="T73" fmla="*/ 108 h 124"/>
                    <a:gd name="T74" fmla="*/ 557 w 566"/>
                    <a:gd name="T75" fmla="*/ 113 h 124"/>
                    <a:gd name="T76" fmla="*/ 552 w 566"/>
                    <a:gd name="T77" fmla="*/ 117 h 124"/>
                    <a:gd name="T78" fmla="*/ 546 w 566"/>
                    <a:gd name="T79" fmla="*/ 121 h 124"/>
                    <a:gd name="T80" fmla="*/ 539 w 566"/>
                    <a:gd name="T81" fmla="*/ 123 h 124"/>
                    <a:gd name="T82" fmla="*/ 533 w 566"/>
                    <a:gd name="T83" fmla="*/ 124 h 124"/>
                    <a:gd name="T84" fmla="*/ 34 w 566"/>
                    <a:gd name="T85" fmla="*/ 124 h 124"/>
                    <a:gd name="T86" fmla="*/ 34 w 566"/>
                    <a:gd name="T87" fmla="*/ 124 h 1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6" h="124">
                      <a:moveTo>
                        <a:pt x="34" y="124"/>
                      </a:moveTo>
                      <a:lnTo>
                        <a:pt x="34" y="124"/>
                      </a:lnTo>
                      <a:lnTo>
                        <a:pt x="27" y="123"/>
                      </a:lnTo>
                      <a:lnTo>
                        <a:pt x="21" y="121"/>
                      </a:lnTo>
                      <a:lnTo>
                        <a:pt x="15" y="117"/>
                      </a:lnTo>
                      <a:lnTo>
                        <a:pt x="9" y="113"/>
                      </a:lnTo>
                      <a:lnTo>
                        <a:pt x="5" y="108"/>
                      </a:lnTo>
                      <a:lnTo>
                        <a:pt x="2" y="103"/>
                      </a:lnTo>
                      <a:lnTo>
                        <a:pt x="0" y="96"/>
                      </a:lnTo>
                      <a:lnTo>
                        <a:pt x="0" y="89"/>
                      </a:lnTo>
                      <a:lnTo>
                        <a:pt x="0" y="35"/>
                      </a:lnTo>
                      <a:lnTo>
                        <a:pt x="0" y="28"/>
                      </a:lnTo>
                      <a:lnTo>
                        <a:pt x="2" y="22"/>
                      </a:lnTo>
                      <a:lnTo>
                        <a:pt x="5" y="16"/>
                      </a:lnTo>
                      <a:lnTo>
                        <a:pt x="9" y="11"/>
                      </a:lnTo>
                      <a:lnTo>
                        <a:pt x="15" y="7"/>
                      </a:lnTo>
                      <a:lnTo>
                        <a:pt x="21" y="4"/>
                      </a:lnTo>
                      <a:lnTo>
                        <a:pt x="27" y="1"/>
                      </a:lnTo>
                      <a:lnTo>
                        <a:pt x="34" y="0"/>
                      </a:lnTo>
                      <a:lnTo>
                        <a:pt x="533" y="0"/>
                      </a:lnTo>
                      <a:lnTo>
                        <a:pt x="539" y="1"/>
                      </a:lnTo>
                      <a:lnTo>
                        <a:pt x="546" y="4"/>
                      </a:lnTo>
                      <a:lnTo>
                        <a:pt x="552" y="7"/>
                      </a:lnTo>
                      <a:lnTo>
                        <a:pt x="557" y="11"/>
                      </a:lnTo>
                      <a:lnTo>
                        <a:pt x="561" y="16"/>
                      </a:lnTo>
                      <a:lnTo>
                        <a:pt x="564" y="22"/>
                      </a:lnTo>
                      <a:lnTo>
                        <a:pt x="566" y="28"/>
                      </a:lnTo>
                      <a:lnTo>
                        <a:pt x="566" y="35"/>
                      </a:lnTo>
                      <a:lnTo>
                        <a:pt x="566" y="89"/>
                      </a:lnTo>
                      <a:lnTo>
                        <a:pt x="566" y="96"/>
                      </a:lnTo>
                      <a:lnTo>
                        <a:pt x="564" y="103"/>
                      </a:lnTo>
                      <a:lnTo>
                        <a:pt x="561" y="108"/>
                      </a:lnTo>
                      <a:lnTo>
                        <a:pt x="557" y="113"/>
                      </a:lnTo>
                      <a:lnTo>
                        <a:pt x="552" y="117"/>
                      </a:lnTo>
                      <a:lnTo>
                        <a:pt x="546" y="121"/>
                      </a:lnTo>
                      <a:lnTo>
                        <a:pt x="539" y="123"/>
                      </a:lnTo>
                      <a:lnTo>
                        <a:pt x="533" y="124"/>
                      </a:lnTo>
                      <a:lnTo>
                        <a:pt x="34" y="124"/>
                      </a:lnTo>
                      <a:close/>
                    </a:path>
                  </a:pathLst>
                </a:custGeom>
                <a:solidFill>
                  <a:srgbClr val="0A406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95" name="Freeform 115"/>
                <p:cNvSpPr>
                  <a:spLocks/>
                </p:cNvSpPr>
                <p:nvPr/>
              </p:nvSpPr>
              <p:spPr bwMode="auto">
                <a:xfrm>
                  <a:off x="558" y="2565"/>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96" name="Freeform 116"/>
                <p:cNvSpPr>
                  <a:spLocks/>
                </p:cNvSpPr>
                <p:nvPr/>
              </p:nvSpPr>
              <p:spPr bwMode="auto">
                <a:xfrm>
                  <a:off x="558" y="2509"/>
                  <a:ext cx="117" cy="16"/>
                </a:xfrm>
                <a:custGeom>
                  <a:avLst/>
                  <a:gdLst>
                    <a:gd name="T0" fmla="*/ 113 w 117"/>
                    <a:gd name="T1" fmla="*/ 16 h 16"/>
                    <a:gd name="T2" fmla="*/ 4 w 117"/>
                    <a:gd name="T3" fmla="*/ 16 h 16"/>
                    <a:gd name="T4" fmla="*/ 4 w 117"/>
                    <a:gd name="T5" fmla="*/ 16 h 16"/>
                    <a:gd name="T6" fmla="*/ 3 w 117"/>
                    <a:gd name="T7" fmla="*/ 16 h 16"/>
                    <a:gd name="T8" fmla="*/ 1 w 117"/>
                    <a:gd name="T9" fmla="*/ 15 h 16"/>
                    <a:gd name="T10" fmla="*/ 1 w 117"/>
                    <a:gd name="T11" fmla="*/ 14 h 16"/>
                    <a:gd name="T12" fmla="*/ 0 w 117"/>
                    <a:gd name="T13" fmla="*/ 12 h 16"/>
                    <a:gd name="T14" fmla="*/ 0 w 117"/>
                    <a:gd name="T15" fmla="*/ 12 h 16"/>
                    <a:gd name="T16" fmla="*/ 0 w 117"/>
                    <a:gd name="T17" fmla="*/ 4 h 16"/>
                    <a:gd name="T18" fmla="*/ 0 w 117"/>
                    <a:gd name="T19" fmla="*/ 4 h 16"/>
                    <a:gd name="T20" fmla="*/ 1 w 117"/>
                    <a:gd name="T21" fmla="*/ 3 h 16"/>
                    <a:gd name="T22" fmla="*/ 1 w 117"/>
                    <a:gd name="T23" fmla="*/ 1 h 16"/>
                    <a:gd name="T24" fmla="*/ 3 w 117"/>
                    <a:gd name="T25" fmla="*/ 1 h 16"/>
                    <a:gd name="T26" fmla="*/ 4 w 117"/>
                    <a:gd name="T27" fmla="*/ 0 h 16"/>
                    <a:gd name="T28" fmla="*/ 113 w 117"/>
                    <a:gd name="T29" fmla="*/ 0 h 16"/>
                    <a:gd name="T30" fmla="*/ 113 w 117"/>
                    <a:gd name="T31" fmla="*/ 0 h 16"/>
                    <a:gd name="T32" fmla="*/ 114 w 117"/>
                    <a:gd name="T33" fmla="*/ 1 h 16"/>
                    <a:gd name="T34" fmla="*/ 116 w 117"/>
                    <a:gd name="T35" fmla="*/ 1 h 16"/>
                    <a:gd name="T36" fmla="*/ 116 w 117"/>
                    <a:gd name="T37" fmla="*/ 3 h 16"/>
                    <a:gd name="T38" fmla="*/ 117 w 117"/>
                    <a:gd name="T39" fmla="*/ 4 h 16"/>
                    <a:gd name="T40" fmla="*/ 117 w 117"/>
                    <a:gd name="T41" fmla="*/ 4 h 16"/>
                    <a:gd name="T42" fmla="*/ 117 w 117"/>
                    <a:gd name="T43" fmla="*/ 12 h 16"/>
                    <a:gd name="T44" fmla="*/ 117 w 117"/>
                    <a:gd name="T45" fmla="*/ 12 h 16"/>
                    <a:gd name="T46" fmla="*/ 116 w 117"/>
                    <a:gd name="T47" fmla="*/ 14 h 16"/>
                    <a:gd name="T48" fmla="*/ 116 w 117"/>
                    <a:gd name="T49" fmla="*/ 15 h 16"/>
                    <a:gd name="T50" fmla="*/ 114 w 117"/>
                    <a:gd name="T51" fmla="*/ 16 h 16"/>
                    <a:gd name="T52" fmla="*/ 113 w 117"/>
                    <a:gd name="T53" fmla="*/ 16 h 16"/>
                    <a:gd name="T54" fmla="*/ 113 w 117"/>
                    <a:gd name="T55" fmla="*/ 16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6">
                      <a:moveTo>
                        <a:pt x="113" y="16"/>
                      </a:moveTo>
                      <a:lnTo>
                        <a:pt x="4" y="16"/>
                      </a:lnTo>
                      <a:lnTo>
                        <a:pt x="3" y="16"/>
                      </a:lnTo>
                      <a:lnTo>
                        <a:pt x="1" y="15"/>
                      </a:lnTo>
                      <a:lnTo>
                        <a:pt x="1" y="14"/>
                      </a:lnTo>
                      <a:lnTo>
                        <a:pt x="0" y="12"/>
                      </a:lnTo>
                      <a:lnTo>
                        <a:pt x="0" y="4"/>
                      </a:lnTo>
                      <a:lnTo>
                        <a:pt x="1" y="3"/>
                      </a:lnTo>
                      <a:lnTo>
                        <a:pt x="1" y="1"/>
                      </a:lnTo>
                      <a:lnTo>
                        <a:pt x="3" y="1"/>
                      </a:lnTo>
                      <a:lnTo>
                        <a:pt x="4" y="0"/>
                      </a:lnTo>
                      <a:lnTo>
                        <a:pt x="113" y="0"/>
                      </a:lnTo>
                      <a:lnTo>
                        <a:pt x="114" y="1"/>
                      </a:lnTo>
                      <a:lnTo>
                        <a:pt x="116" y="1"/>
                      </a:lnTo>
                      <a:lnTo>
                        <a:pt x="116" y="3"/>
                      </a:lnTo>
                      <a:lnTo>
                        <a:pt x="117" y="4"/>
                      </a:lnTo>
                      <a:lnTo>
                        <a:pt x="117" y="12"/>
                      </a:lnTo>
                      <a:lnTo>
                        <a:pt x="116" y="14"/>
                      </a:lnTo>
                      <a:lnTo>
                        <a:pt x="116" y="15"/>
                      </a:lnTo>
                      <a:lnTo>
                        <a:pt x="114" y="16"/>
                      </a:lnTo>
                      <a:lnTo>
                        <a:pt x="113"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sp>
              <p:nvSpPr>
                <p:cNvPr id="297" name="Freeform 117"/>
                <p:cNvSpPr>
                  <a:spLocks/>
                </p:cNvSpPr>
                <p:nvPr/>
              </p:nvSpPr>
              <p:spPr bwMode="auto">
                <a:xfrm>
                  <a:off x="558" y="2539"/>
                  <a:ext cx="117" cy="17"/>
                </a:xfrm>
                <a:custGeom>
                  <a:avLst/>
                  <a:gdLst>
                    <a:gd name="T0" fmla="*/ 113 w 117"/>
                    <a:gd name="T1" fmla="*/ 17 h 17"/>
                    <a:gd name="T2" fmla="*/ 4 w 117"/>
                    <a:gd name="T3" fmla="*/ 17 h 17"/>
                    <a:gd name="T4" fmla="*/ 4 w 117"/>
                    <a:gd name="T5" fmla="*/ 17 h 17"/>
                    <a:gd name="T6" fmla="*/ 3 w 117"/>
                    <a:gd name="T7" fmla="*/ 17 h 17"/>
                    <a:gd name="T8" fmla="*/ 1 w 117"/>
                    <a:gd name="T9" fmla="*/ 16 h 17"/>
                    <a:gd name="T10" fmla="*/ 1 w 117"/>
                    <a:gd name="T11" fmla="*/ 15 h 17"/>
                    <a:gd name="T12" fmla="*/ 0 w 117"/>
                    <a:gd name="T13" fmla="*/ 13 h 17"/>
                    <a:gd name="T14" fmla="*/ 0 w 117"/>
                    <a:gd name="T15" fmla="*/ 13 h 17"/>
                    <a:gd name="T16" fmla="*/ 0 w 117"/>
                    <a:gd name="T17" fmla="*/ 4 h 17"/>
                    <a:gd name="T18" fmla="*/ 0 w 117"/>
                    <a:gd name="T19" fmla="*/ 4 h 17"/>
                    <a:gd name="T20" fmla="*/ 1 w 117"/>
                    <a:gd name="T21" fmla="*/ 3 h 17"/>
                    <a:gd name="T22" fmla="*/ 1 w 117"/>
                    <a:gd name="T23" fmla="*/ 2 h 17"/>
                    <a:gd name="T24" fmla="*/ 3 w 117"/>
                    <a:gd name="T25" fmla="*/ 1 h 17"/>
                    <a:gd name="T26" fmla="*/ 4 w 117"/>
                    <a:gd name="T27" fmla="*/ 0 h 17"/>
                    <a:gd name="T28" fmla="*/ 113 w 117"/>
                    <a:gd name="T29" fmla="*/ 0 h 17"/>
                    <a:gd name="T30" fmla="*/ 113 w 117"/>
                    <a:gd name="T31" fmla="*/ 0 h 17"/>
                    <a:gd name="T32" fmla="*/ 114 w 117"/>
                    <a:gd name="T33" fmla="*/ 1 h 17"/>
                    <a:gd name="T34" fmla="*/ 116 w 117"/>
                    <a:gd name="T35" fmla="*/ 2 h 17"/>
                    <a:gd name="T36" fmla="*/ 116 w 117"/>
                    <a:gd name="T37" fmla="*/ 3 h 17"/>
                    <a:gd name="T38" fmla="*/ 117 w 117"/>
                    <a:gd name="T39" fmla="*/ 4 h 17"/>
                    <a:gd name="T40" fmla="*/ 117 w 117"/>
                    <a:gd name="T41" fmla="*/ 4 h 17"/>
                    <a:gd name="T42" fmla="*/ 117 w 117"/>
                    <a:gd name="T43" fmla="*/ 13 h 17"/>
                    <a:gd name="T44" fmla="*/ 117 w 117"/>
                    <a:gd name="T45" fmla="*/ 13 h 17"/>
                    <a:gd name="T46" fmla="*/ 116 w 117"/>
                    <a:gd name="T47" fmla="*/ 15 h 17"/>
                    <a:gd name="T48" fmla="*/ 116 w 117"/>
                    <a:gd name="T49" fmla="*/ 16 h 17"/>
                    <a:gd name="T50" fmla="*/ 114 w 117"/>
                    <a:gd name="T51" fmla="*/ 17 h 17"/>
                    <a:gd name="T52" fmla="*/ 113 w 117"/>
                    <a:gd name="T53" fmla="*/ 17 h 17"/>
                    <a:gd name="T54" fmla="*/ 113 w 117"/>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7" h="17">
                      <a:moveTo>
                        <a:pt x="113" y="17"/>
                      </a:moveTo>
                      <a:lnTo>
                        <a:pt x="4" y="17"/>
                      </a:lnTo>
                      <a:lnTo>
                        <a:pt x="3" y="17"/>
                      </a:lnTo>
                      <a:lnTo>
                        <a:pt x="1" y="16"/>
                      </a:lnTo>
                      <a:lnTo>
                        <a:pt x="1" y="15"/>
                      </a:lnTo>
                      <a:lnTo>
                        <a:pt x="0" y="13"/>
                      </a:lnTo>
                      <a:lnTo>
                        <a:pt x="0" y="4"/>
                      </a:lnTo>
                      <a:lnTo>
                        <a:pt x="1" y="3"/>
                      </a:lnTo>
                      <a:lnTo>
                        <a:pt x="1" y="2"/>
                      </a:lnTo>
                      <a:lnTo>
                        <a:pt x="3" y="1"/>
                      </a:lnTo>
                      <a:lnTo>
                        <a:pt x="4" y="0"/>
                      </a:lnTo>
                      <a:lnTo>
                        <a:pt x="113" y="0"/>
                      </a:lnTo>
                      <a:lnTo>
                        <a:pt x="114" y="1"/>
                      </a:lnTo>
                      <a:lnTo>
                        <a:pt x="116" y="2"/>
                      </a:lnTo>
                      <a:lnTo>
                        <a:pt x="116" y="3"/>
                      </a:lnTo>
                      <a:lnTo>
                        <a:pt x="117" y="4"/>
                      </a:lnTo>
                      <a:lnTo>
                        <a:pt x="117" y="13"/>
                      </a:lnTo>
                      <a:lnTo>
                        <a:pt x="116" y="15"/>
                      </a:lnTo>
                      <a:lnTo>
                        <a:pt x="116" y="16"/>
                      </a:lnTo>
                      <a:lnTo>
                        <a:pt x="114" y="17"/>
                      </a:lnTo>
                      <a:lnTo>
                        <a:pt x="113"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ja-JP" altLang="en-US" sz="1600" b="0" i="0" u="none" strike="noStrike" kern="0" cap="none" spc="0" normalizeH="0" baseline="-25000" noProof="0" smtClean="0">
                    <a:ln>
                      <a:noFill/>
                    </a:ln>
                    <a:solidFill>
                      <a:srgbClr val="000000"/>
                    </a:solidFill>
                    <a:effectLst/>
                    <a:uLnTx/>
                    <a:uFillTx/>
                    <a:latin typeface="Meiryo" charset="-128"/>
                    <a:ea typeface="Meiryo" charset="-128"/>
                    <a:cs typeface="Meiryo" charset="-128"/>
                  </a:endParaRPr>
                </a:p>
              </p:txBody>
            </p:sp>
          </p:grpSp>
        </p:grpSp>
      </p:grpSp>
      <p:sp>
        <p:nvSpPr>
          <p:cNvPr id="389" name="Round Diagonal Corner Rectangle 7"/>
          <p:cNvSpPr>
            <a:spLocks noChangeArrowheads="1"/>
          </p:cNvSpPr>
          <p:nvPr/>
        </p:nvSpPr>
        <p:spPr bwMode="auto">
          <a:xfrm>
            <a:off x="8408676" y="3128075"/>
            <a:ext cx="2301875" cy="52228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nchor="ct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algn="ctr" eaLnBrk="0" fontAlgn="base" hangingPunct="0">
              <a:spcAft>
                <a:spcPct val="0"/>
              </a:spcAft>
              <a:buClr>
                <a:srgbClr val="000000"/>
              </a:buClr>
              <a:buFont typeface="Wingdings" panose="05000000000000000000" pitchFamily="2" charset="2"/>
              <a:buNone/>
            </a:pPr>
            <a:r>
              <a:rPr lang="ja-JP" altLang="en-US" b="1" dirty="0" smtClean="0">
                <a:solidFill>
                  <a:srgbClr val="FFFFFF"/>
                </a:solidFill>
                <a:latin typeface="Meiryo" charset="-128"/>
                <a:ea typeface="Meiryo" charset="-128"/>
                <a:cs typeface="Meiryo" charset="-128"/>
              </a:rPr>
              <a:t>物理サーバー</a:t>
            </a:r>
          </a:p>
        </p:txBody>
      </p:sp>
      <p:sp>
        <p:nvSpPr>
          <p:cNvPr id="390" name="Text Box 317"/>
          <p:cNvSpPr txBox="1">
            <a:spLocks noChangeArrowheads="1"/>
          </p:cNvSpPr>
          <p:nvPr/>
        </p:nvSpPr>
        <p:spPr bwMode="auto">
          <a:xfrm>
            <a:off x="8258776" y="3512250"/>
            <a:ext cx="2420938"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
              <a:defRPr sz="1600">
                <a:solidFill>
                  <a:srgbClr val="000000"/>
                </a:solidFill>
                <a:latin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14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tx1"/>
              </a:buClr>
              <a:buChar char="»"/>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1200">
                <a:solidFill>
                  <a:schemeClr val="tx1"/>
                </a:solidFill>
                <a:latin typeface="Arial" panose="020B0604020202020204" pitchFamily="34" charset="0"/>
              </a:defRPr>
            </a:lvl9pPr>
          </a:lstStyle>
          <a:p>
            <a:pPr algn="ctr" fontAlgn="base">
              <a:spcBef>
                <a:spcPct val="50000"/>
              </a:spcBef>
              <a:spcAft>
                <a:spcPct val="0"/>
              </a:spcAft>
              <a:buClrTx/>
              <a:buFontTx/>
              <a:buNone/>
            </a:pPr>
            <a:r>
              <a:rPr lang="ja-JP" altLang="en-US" sz="1100" dirty="0" smtClean="0">
                <a:solidFill>
                  <a:srgbClr val="83D1F5"/>
                </a:solidFill>
                <a:latin typeface="Meiryo" charset="-128"/>
                <a:ea typeface="Meiryo" charset="-128"/>
                <a:cs typeface="Meiryo" charset="-128"/>
              </a:rPr>
              <a:t>データベース、ビッグデータ、</a:t>
            </a:r>
            <a:r>
              <a:rPr lang="en-US" altLang="ja-JP" sz="1100" dirty="0">
                <a:solidFill>
                  <a:srgbClr val="83D1F5"/>
                </a:solidFill>
                <a:latin typeface="Meiryo" charset="-128"/>
                <a:ea typeface="Meiryo" charset="-128"/>
                <a:cs typeface="Meiryo" charset="-128"/>
              </a:rPr>
              <a:t/>
            </a:r>
            <a:br>
              <a:rPr lang="en-US" altLang="ja-JP" sz="1100" dirty="0">
                <a:solidFill>
                  <a:srgbClr val="83D1F5"/>
                </a:solidFill>
                <a:latin typeface="Meiryo" charset="-128"/>
                <a:ea typeface="Meiryo" charset="-128"/>
                <a:cs typeface="Meiryo" charset="-128"/>
              </a:rPr>
            </a:br>
            <a:r>
              <a:rPr lang="en-US" altLang="ja-JP" sz="1100" dirty="0" smtClean="0">
                <a:solidFill>
                  <a:srgbClr val="83D1F5"/>
                </a:solidFill>
                <a:latin typeface="Meiryo" charset="-128"/>
                <a:ea typeface="Meiryo" charset="-128"/>
                <a:cs typeface="Meiryo" charset="-128"/>
              </a:rPr>
              <a:t>HPC</a:t>
            </a:r>
            <a:r>
              <a:rPr lang="ja-JP" altLang="en-US" sz="1100" dirty="0" smtClean="0">
                <a:solidFill>
                  <a:srgbClr val="83D1F5"/>
                </a:solidFill>
                <a:latin typeface="Meiryo" charset="-128"/>
                <a:ea typeface="Meiryo" charset="-128"/>
                <a:cs typeface="Meiryo" charset="-128"/>
              </a:rPr>
              <a:t>など</a:t>
            </a:r>
          </a:p>
        </p:txBody>
      </p:sp>
      <p:sp>
        <p:nvSpPr>
          <p:cNvPr id="391" name="Rectangle 390"/>
          <p:cNvSpPr/>
          <p:nvPr/>
        </p:nvSpPr>
        <p:spPr>
          <a:xfrm>
            <a:off x="9090980" y="1993526"/>
            <a:ext cx="902811" cy="307777"/>
          </a:xfrm>
          <a:prstGeom prst="rect">
            <a:avLst/>
          </a:prstGeom>
        </p:spPr>
        <p:txBody>
          <a:bodyPr wrap="none">
            <a:spAutoFit/>
          </a:bodyPr>
          <a:lstStyle/>
          <a:p>
            <a:pPr algn="ctr" eaLnBrk="0" fontAlgn="base" hangingPunct="0">
              <a:spcAft>
                <a:spcPct val="0"/>
              </a:spcAft>
              <a:buClr>
                <a:srgbClr val="000000"/>
              </a:buClr>
              <a:buFont typeface="Wingdings" panose="05000000000000000000" pitchFamily="2" charset="2"/>
              <a:buNone/>
            </a:pPr>
            <a:r>
              <a:rPr lang="ja-JP" altLang="en-US" sz="1400" b="1" dirty="0" smtClean="0">
                <a:solidFill>
                  <a:srgbClr val="FFFFFF"/>
                </a:solidFill>
                <a:latin typeface="Meiryo" charset="-128"/>
                <a:ea typeface="Meiryo" charset="-128"/>
                <a:cs typeface="Meiryo" charset="-128"/>
              </a:rPr>
              <a:t>専有環境</a:t>
            </a:r>
            <a:endParaRPr lang="ja-JP" altLang="en-US" sz="1400" b="1" dirty="0">
              <a:solidFill>
                <a:srgbClr val="FFFFFF"/>
              </a:solidFill>
              <a:latin typeface="Meiryo" charset="-128"/>
              <a:ea typeface="Meiryo" charset="-128"/>
              <a:cs typeface="Meiryo" charset="-128"/>
            </a:endParaRPr>
          </a:p>
        </p:txBody>
      </p:sp>
      <p:sp>
        <p:nvSpPr>
          <p:cNvPr id="392" name="Rounded Rectangular Callout 2"/>
          <p:cNvSpPr/>
          <p:nvPr/>
        </p:nvSpPr>
        <p:spPr>
          <a:xfrm>
            <a:off x="5191885" y="1026405"/>
            <a:ext cx="3895847" cy="873717"/>
          </a:xfrm>
          <a:prstGeom prst="wedgeRoundRectCallout">
            <a:avLst>
              <a:gd name="adj1" fmla="val 42444"/>
              <a:gd name="adj2" fmla="val 103939"/>
              <a:gd name="adj3" fmla="val 166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latin typeface="Segoe UI" panose="020B0502040204020203" pitchFamily="34" charset="0"/>
                <a:ea typeface="Segoe UI" panose="020B0502040204020203" pitchFamily="34" charset="0"/>
                <a:cs typeface="Segoe UI" panose="020B0502040204020203" pitchFamily="34" charset="0"/>
              </a:rPr>
              <a:t>XenServer</a:t>
            </a:r>
            <a:r>
              <a:rPr kumimoji="1" lang="ja-JP" altLang="en-US" sz="2800" dirty="0" smtClean="0">
                <a:latin typeface="Segoe UI" panose="020B0502040204020203" pitchFamily="34" charset="0"/>
                <a:ea typeface="Segoe UI" panose="020B0502040204020203" pitchFamily="34" charset="0"/>
                <a:cs typeface="Segoe UI" panose="020B0502040204020203" pitchFamily="34" charset="0"/>
              </a:rPr>
              <a:t>、</a:t>
            </a:r>
            <a:r>
              <a:rPr kumimoji="1" lang="en-US" altLang="ja-JP" sz="2800" dirty="0" smtClean="0">
                <a:latin typeface="Segoe UI" panose="020B0502040204020203" pitchFamily="34" charset="0"/>
                <a:ea typeface="Segoe UI" panose="020B0502040204020203" pitchFamily="34" charset="0"/>
                <a:cs typeface="Segoe UI" panose="020B0502040204020203" pitchFamily="34" charset="0"/>
              </a:rPr>
              <a:t>Hyper-V</a:t>
            </a:r>
            <a:r>
              <a:rPr kumimoji="1" lang="ja-JP" altLang="en-US" sz="2800" dirty="0">
                <a:latin typeface="Segoe UI" panose="020B0502040204020203" pitchFamily="34" charset="0"/>
                <a:ea typeface="Segoe UI" panose="020B0502040204020203" pitchFamily="34" charset="0"/>
                <a:cs typeface="Segoe UI" panose="020B0502040204020203" pitchFamily="34" charset="0"/>
              </a:rPr>
              <a:t>、</a:t>
            </a:r>
            <a:r>
              <a:rPr kumimoji="1" lang="en-US" altLang="ja-JP" sz="2800" dirty="0" smtClean="0">
                <a:latin typeface="Segoe UI" panose="020B0502040204020203" pitchFamily="34" charset="0"/>
                <a:ea typeface="Segoe UI" panose="020B0502040204020203" pitchFamily="34" charset="0"/>
                <a:cs typeface="Segoe UI" panose="020B0502040204020203" pitchFamily="34" charset="0"/>
              </a:rPr>
              <a:t>vSphere</a:t>
            </a:r>
            <a:r>
              <a:rPr kumimoji="1" lang="ja-JP" altLang="en-US" sz="2800" dirty="0" smtClean="0">
                <a:latin typeface="Segoe UI" panose="020B0502040204020203" pitchFamily="34" charset="0"/>
                <a:ea typeface="メイリオ" panose="020B0604030504040204" pitchFamily="50" charset="-128"/>
                <a:cs typeface="Segoe UI" panose="020B0502040204020203" pitchFamily="34" charset="0"/>
              </a:rPr>
              <a:t>を選択可能</a:t>
            </a:r>
            <a:endParaRPr kumimoji="1" lang="ja-JP" altLang="en-US" sz="2800" dirty="0">
              <a:latin typeface="Segoe UI" panose="020B0502040204020203" pitchFamily="34" charset="0"/>
              <a:ea typeface="メイリオ" panose="020B0604030504040204" pitchFamily="50" charset="-128"/>
              <a:cs typeface="Segoe UI" panose="020B0502040204020203" pitchFamily="34" charset="0"/>
            </a:endParaRPr>
          </a:p>
        </p:txBody>
      </p:sp>
      <p:pic>
        <p:nvPicPr>
          <p:cNvPr id="393" name="Picture 2" descr="http://international.download.nvidia.com/tesla/images/tesla-k80-3qt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4623" y="3064387"/>
            <a:ext cx="3305175"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898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p:bldLst>
  </p:timing>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6499</TotalTime>
  <Words>1054</Words>
  <Application>Microsoft Macintosh PowerPoint</Application>
  <PresentationFormat>ユーザー設定</PresentationFormat>
  <Paragraphs>291</Paragraphs>
  <Slides>19</Slides>
  <Notes>6</Notes>
  <HiddenSlides>0</HiddenSlides>
  <MMClips>1</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19</vt:i4>
      </vt:variant>
    </vt:vector>
  </HeadingPairs>
  <TitlesOfParts>
    <vt:vector size="29" baseType="lpstr">
      <vt:lpstr>Calibri</vt:lpstr>
      <vt:lpstr>Meiryo</vt:lpstr>
      <vt:lpstr>Meiryo UI</vt:lpstr>
      <vt:lpstr>ＭＳ Ｐゴシック</vt:lpstr>
      <vt:lpstr>Segoe UI</vt:lpstr>
      <vt:lpstr>Segoe UI Light</vt:lpstr>
      <vt:lpstr>Wingdings</vt:lpstr>
      <vt:lpstr>メイリオ</vt:lpstr>
      <vt:lpstr>Arial</vt:lpstr>
      <vt:lpstr>IBM Cloud 2015</vt:lpstr>
      <vt:lpstr>SoftLayerハンズオン IBM SoftLayerとは </vt:lpstr>
      <vt:lpstr>PowerPoint プレゼンテーション</vt:lpstr>
      <vt:lpstr>資料</vt:lpstr>
      <vt:lpstr>IBMのパブリッククラウド</vt:lpstr>
      <vt:lpstr>PowerPoint プレゼンテーション</vt:lpstr>
      <vt:lpstr>PowerPoint プレゼンテーション</vt:lpstr>
      <vt:lpstr>IBM SoftLayerとは</vt:lpstr>
      <vt:lpstr>グローバル高速ネットワーク</vt:lpstr>
      <vt:lpstr>ベアメタルクラウド（物理サーバーを利用可能）</vt:lpstr>
      <vt:lpstr>PowerPoint プレゼンテーション</vt:lpstr>
      <vt:lpstr>PowerPoint プレゼンテーション</vt:lpstr>
      <vt:lpstr>豊富なサービスとAPI</vt:lpstr>
      <vt:lpstr>セキュリティ</vt:lpstr>
      <vt:lpstr>30日間無料トライアル</vt:lpstr>
      <vt:lpstr>ベアメタルサーバーのパフォーマンスを実感してみませんか？</vt:lpstr>
      <vt:lpstr>スタートアップ支援プログラム SoftLayer Catalyst Program</vt:lpstr>
      <vt:lpstr>日本SoftLayerユーザー会</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goforit</dc:creator>
  <cp:lastModifiedBy>Kimihiko Kitase</cp:lastModifiedBy>
  <cp:revision>356</cp:revision>
  <dcterms:created xsi:type="dcterms:W3CDTF">2015-04-04T16:51:36Z</dcterms:created>
  <dcterms:modified xsi:type="dcterms:W3CDTF">2016-04-16T03:09:17Z</dcterms:modified>
</cp:coreProperties>
</file>